
<file path=[Content_Types].xml><?xml version="1.0" encoding="utf-8"?>
<Types xmlns="http://schemas.openxmlformats.org/package/2006/content-types">
  <Default Extension="jpeg" ContentType="image/jpe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autoCompressPictures="0">
  <p:sldMasterIdLst>
    <p:sldMasterId id="2147483648" r:id="rId1"/>
  </p:sldMasterIdLst>
  <p:notesMasterIdLst>
    <p:notesMasterId r:id="rId4"/>
  </p:notesMasterIdLst>
  <p:sldIdLst>
    <p:sldId id="279" r:id="rId3"/>
    <p:sldId id="259" r:id="rId5"/>
    <p:sldId id="300" r:id="rId6"/>
    <p:sldId id="321" r:id="rId7"/>
    <p:sldId id="322" r:id="rId8"/>
    <p:sldId id="323" r:id="rId9"/>
    <p:sldId id="324" r:id="rId10"/>
    <p:sldId id="282" r:id="rId11"/>
    <p:sldId id="345" r:id="rId12"/>
    <p:sldId id="347" r:id="rId13"/>
    <p:sldId id="348" r:id="rId14"/>
    <p:sldId id="350" r:id="rId15"/>
    <p:sldId id="284" r:id="rId16"/>
    <p:sldId id="285" r:id="rId17"/>
    <p:sldId id="286" r:id="rId18"/>
    <p:sldId id="287" r:id="rId19"/>
    <p:sldId id="288" r:id="rId20"/>
    <p:sldId id="289" r:id="rId21"/>
    <p:sldId id="295" r:id="rId22"/>
    <p:sldId id="290" r:id="rId23"/>
    <p:sldId id="291" r:id="rId24"/>
    <p:sldId id="307" r:id="rId25"/>
    <p:sldId id="293" r:id="rId26"/>
    <p:sldId id="302" r:id="rId27"/>
    <p:sldId id="304" r:id="rId28"/>
    <p:sldId id="303" r:id="rId29"/>
    <p:sldId id="296" r:id="rId30"/>
    <p:sldId id="306" r:id="rId31"/>
    <p:sldId id="297" r:id="rId32"/>
    <p:sldId id="299" r:id="rId33"/>
    <p:sldId id="298" r:id="rId3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E8E8E"/>
    <a:srgbClr val="38599E"/>
    <a:srgbClr val="103288"/>
    <a:srgbClr val="0D368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723" autoAdjust="0"/>
    <p:restoredTop sz="88453" autoAdjust="0"/>
  </p:normalViewPr>
  <p:slideViewPr>
    <p:cSldViewPr snapToGrid="0">
      <p:cViewPr varScale="1">
        <p:scale>
          <a:sx n="89" d="100"/>
          <a:sy n="89" d="100"/>
        </p:scale>
        <p:origin x="610" y="59"/>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98" d="100"/>
          <a:sy n="98" d="100"/>
        </p:scale>
        <p:origin x="3594" y="7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5FC42C-1269-4A1A-B2D0-AFD9082533A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299BE6-A4A4-4972-B065-45638F56D42A}"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900" b="1" kern="1300" dirty="0">
              <a:solidFill>
                <a:srgbClr val="38599E"/>
              </a:solidFill>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baseline="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en-US" altLang="zh-CN" sz="1200" b="0" i="0" u="none" strike="noStrike" kern="1200" baseline="0" dirty="0" smtClean="0">
              <a:solidFill>
                <a:schemeClr val="tx1"/>
              </a:solidFill>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smtClean="0"/>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lvl="1" indent="0" algn="just">
              <a:spcBef>
                <a:spcPts val="1200"/>
              </a:spcBef>
              <a:buFont typeface="Wingdings" panose="05000000000000000000" pitchFamily="2" charset="2"/>
              <a:buNone/>
            </a:pP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5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5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5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5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5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6299BE6-A4A4-4972-B065-45638F56D42A}"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8C4A051-0831-4A47-94A3-25496D034B6A}"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F7ED71F-088A-47D2-A49F-147C9EBE167C}"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C326633A-D922-43E7-B6B5-C7AA98C9FBCD}"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3A56DA1-B994-4F34-AB13-8D5E0E128226}"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507A4ACE-19E6-4419-98BB-A95ADE4EF25F}"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1283FC4D-AADC-4199-8B77-E20FC47A35DA}" type="datetime1">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429A85F3-3899-4AB0-A818-3080E729DCEE}" type="datetime1">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367BB20A-A7CC-418A-B930-F6EBB88E0374}" type="datetime1">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F1EA633-D0EC-4C9A-B715-CF8410EAEF1D}" type="datetime1">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F873D085-DBA8-436D-8F74-AA2496089D12}" type="datetime1">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8A93780-EC9E-41D2-85F9-8FC1576DF02C}" type="datetime1">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52BAF2-761D-43FD-9BAD-9DAC56484CFA}" type="datetime1">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1797A5-B765-4DF6-BEA8-22C9579B7E1C}"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6.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6.xml"/><Relationship Id="rId2" Type="http://schemas.openxmlformats.org/officeDocument/2006/relationships/image" Target="../media/image7.png"/><Relationship Id="rId1" Type="http://schemas.openxmlformats.org/officeDocument/2006/relationships/image" Target="../media/image6.emf"/></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14.xml"/><Relationship Id="rId4" Type="http://schemas.openxmlformats.org/officeDocument/2006/relationships/slideLayout" Target="../slideLayouts/slideLayout6.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6.xml"/><Relationship Id="rId1" Type="http://schemas.openxmlformats.org/officeDocument/2006/relationships/image" Target="../media/image11.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6.xml"/><Relationship Id="rId1"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6.xml"/><Relationship Id="rId1" Type="http://schemas.openxmlformats.org/officeDocument/2006/relationships/image" Target="../media/image13.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6.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6.xml"/><Relationship Id="rId1" Type="http://schemas.openxmlformats.org/officeDocument/2006/relationships/image" Target="../media/image14.png"/></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6.xml"/><Relationship Id="rId2" Type="http://schemas.openxmlformats.org/officeDocument/2006/relationships/image" Target="../media/image16.png"/><Relationship Id="rId1" Type="http://schemas.openxmlformats.org/officeDocument/2006/relationships/image" Target="../media/image15.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6.xml"/><Relationship Id="rId1" Type="http://schemas.openxmlformats.org/officeDocument/2006/relationships/image" Target="../media/image17.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55000"/>
            <a:lum/>
          </a:blip>
          <a:srcRect/>
          <a:stretch>
            <a:fillRect/>
          </a:stretch>
        </a:blipFill>
        <a:effectLst/>
      </p:bgPr>
    </p:bg>
    <p:spTree>
      <p:nvGrpSpPr>
        <p:cNvPr id="1" name=""/>
        <p:cNvGrpSpPr/>
        <p:nvPr/>
      </p:nvGrpSpPr>
      <p:grpSpPr>
        <a:xfrm>
          <a:off x="0" y="0"/>
          <a:ext cx="0" cy="0"/>
          <a:chOff x="0" y="0"/>
          <a:chExt cx="0" cy="0"/>
        </a:xfrm>
      </p:grpSpPr>
      <p:sp>
        <p:nvSpPr>
          <p:cNvPr id="5" name="矩形 4"/>
          <p:cNvSpPr/>
          <p:nvPr/>
        </p:nvSpPr>
        <p:spPr>
          <a:xfrm>
            <a:off x="921726" y="1969005"/>
            <a:ext cx="10338088" cy="755650"/>
          </a:xfrm>
          <a:prstGeom prst="rect">
            <a:avLst/>
          </a:prstGeom>
        </p:spPr>
        <p:txBody>
          <a:bodyPr wrap="square">
            <a:spAutoFit/>
          </a:bodyPr>
          <a:lstStyle/>
          <a:p>
            <a:pPr algn="ctr">
              <a:lnSpc>
                <a:spcPct val="120000"/>
              </a:lnSpc>
            </a:pPr>
            <a:r>
              <a:rPr lang="en-US" altLang="zh-CN" sz="3600" b="1" kern="1300" spc="100" dirty="0">
                <a:solidFill>
                  <a:srgbClr val="103288"/>
                </a:solidFill>
                <a:latin typeface="Times New Roman" panose="02020603050405020304" pitchFamily="18" charset="0"/>
                <a:cs typeface="Times New Roman" panose="02020603050405020304" pitchFamily="18" charset="0"/>
              </a:rPr>
              <a:t>Ultrafast imaging in biomedical ultrasound</a:t>
            </a:r>
            <a:endParaRPr lang="en-US" altLang="zh-CN" sz="3600" b="1" kern="1300" spc="100" dirty="0">
              <a:solidFill>
                <a:srgbClr val="103288"/>
              </a:solidFill>
              <a:latin typeface="Times New Roman" panose="02020603050405020304" pitchFamily="18" charset="0"/>
              <a:cs typeface="Times New Roman" panose="02020603050405020304" pitchFamily="18" charset="0"/>
            </a:endParaRPr>
          </a:p>
        </p:txBody>
      </p:sp>
      <p:sp>
        <p:nvSpPr>
          <p:cNvPr id="7" name="矩形 6"/>
          <p:cNvSpPr/>
          <p:nvPr/>
        </p:nvSpPr>
        <p:spPr>
          <a:xfrm>
            <a:off x="7214554" y="4612252"/>
            <a:ext cx="2388094" cy="337185"/>
          </a:xfrm>
          <a:prstGeom prst="rect">
            <a:avLst/>
          </a:prstGeom>
        </p:spPr>
        <p:txBody>
          <a:bodyPr wrap="square">
            <a:spAutoFit/>
          </a:bodyPr>
          <a:lstStyle/>
          <a:p>
            <a:r>
              <a:rPr lang="en-US" altLang="zh-CN" sz="1600" dirty="0" smtClean="0">
                <a:solidFill>
                  <a:srgbClr val="231F20"/>
                </a:solidFill>
                <a:latin typeface="Times-Roman"/>
              </a:rPr>
              <a:t>Reporter: Renxin Zhuang</a:t>
            </a:r>
            <a:endParaRPr lang="zh-CN" altLang="en-US" sz="1600" dirty="0"/>
          </a:p>
        </p:txBody>
      </p:sp>
      <p:sp>
        <p:nvSpPr>
          <p:cNvPr id="3" name="矩形 2"/>
          <p:cNvSpPr/>
          <p:nvPr/>
        </p:nvSpPr>
        <p:spPr>
          <a:xfrm>
            <a:off x="6249488" y="247877"/>
            <a:ext cx="5840060" cy="230832"/>
          </a:xfrm>
          <a:prstGeom prst="rect">
            <a:avLst/>
          </a:prstGeom>
        </p:spPr>
        <p:txBody>
          <a:bodyPr wrap="none">
            <a:spAutoFit/>
          </a:bodyPr>
          <a:lstStyle/>
          <a:p>
            <a:r>
              <a:rPr lang="en-US" altLang="zh-CN" sz="900" dirty="0">
                <a:solidFill>
                  <a:srgbClr val="231F20"/>
                </a:solidFill>
                <a:latin typeface="Times-Roman"/>
              </a:rPr>
              <a:t>IEEE TRANSACTIONS ON ULTRASONICS, FERROELECTRICS, AND FREQUENCY CONTROL, VOL. 65, NO. 7, JULY 2018</a:t>
            </a:r>
            <a:endParaRPr lang="zh-CN" altLang="en-US" sz="2000"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6564630" cy="583565"/>
          </a:xfrm>
          <a:prstGeom prst="rect">
            <a:avLst/>
          </a:prstGeom>
          <a:noFill/>
        </p:spPr>
        <p:txBody>
          <a:bodyPr wrap="none" rtlCol="0">
            <a:spAutoFit/>
          </a:bodyPr>
          <a:lstStyle/>
          <a:p>
            <a:pPr algn="l"/>
            <a:r>
              <a:rPr lang="en-US" altLang="zh-CN" sz="3200" b="1" dirty="0">
                <a:solidFill>
                  <a:srgbClr val="0D3688"/>
                </a:solidFill>
                <a:latin typeface="Times New Roman" panose="02020603050405020304" pitchFamily="18" charset="0"/>
                <a:cs typeface="Times New Roman" panose="02020603050405020304" pitchFamily="18" charset="0"/>
              </a:rPr>
              <a:t>Coherent Plane-Wave Compounding</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pic>
        <p:nvPicPr>
          <p:cNvPr id="3" name="图片 2"/>
          <p:cNvPicPr>
            <a:picLocks noChangeAspect="1"/>
          </p:cNvPicPr>
          <p:nvPr/>
        </p:nvPicPr>
        <p:blipFill>
          <a:blip r:embed="rId1"/>
          <a:stretch>
            <a:fillRect/>
          </a:stretch>
        </p:blipFill>
        <p:spPr>
          <a:xfrm>
            <a:off x="2185035" y="1247140"/>
            <a:ext cx="7400925" cy="4552950"/>
          </a:xfrm>
          <a:prstGeom prst="rect">
            <a:avLst/>
          </a:prstGeom>
        </p:spPr>
      </p:pic>
      <p:sp>
        <p:nvSpPr>
          <p:cNvPr id="5" name="文本框 4"/>
          <p:cNvSpPr txBox="1"/>
          <p:nvPr/>
        </p:nvSpPr>
        <p:spPr>
          <a:xfrm>
            <a:off x="651510" y="5909310"/>
            <a:ext cx="11285855" cy="737235"/>
          </a:xfrm>
          <a:prstGeom prst="rect">
            <a:avLst/>
          </a:prstGeom>
          <a:noFill/>
        </p:spPr>
        <p:txBody>
          <a:bodyPr wrap="square" rtlCol="0" anchor="t">
            <a:spAutoFit/>
          </a:bodyPr>
          <a:p>
            <a:r>
              <a:rPr lang="zh-CN" altLang="en-US" sz="1400"/>
              <a:t>Fig. </a:t>
            </a:r>
            <a:r>
              <a:rPr lang="en-US" altLang="zh-CN" sz="1400"/>
              <a:t>1</a:t>
            </a:r>
            <a:r>
              <a:rPr lang="zh-CN" altLang="en-US" sz="1400"/>
              <a:t>. conventional focused and ultrafast ultrasound imaging sequences for a typical medical imaging setup (4-cm deep region of interest): (a)</a:t>
            </a:r>
            <a:endParaRPr lang="zh-CN" altLang="en-US" sz="1400"/>
          </a:p>
          <a:p>
            <a:r>
              <a:rPr lang="zh-CN" altLang="en-US" sz="1400"/>
              <a:t>conventional focused imaging (128 focused beams and 4 focal depths leading to ~25 fps), (b) plane-wave imaging (~18000 fps), (c) plane-wave compounding with 17 angles (~1000 fps), and (d) plane-wave compounding with 40 angles (~350 fps).</a:t>
            </a:r>
            <a:endParaRPr lang="zh-CN" altLang="en-US" sz="140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6564630" cy="583565"/>
          </a:xfrm>
          <a:prstGeom prst="rect">
            <a:avLst/>
          </a:prstGeom>
          <a:noFill/>
        </p:spPr>
        <p:txBody>
          <a:bodyPr wrap="none" rtlCol="0">
            <a:spAutoFit/>
          </a:bodyPr>
          <a:lstStyle/>
          <a:p>
            <a:pPr algn="l"/>
            <a:r>
              <a:rPr lang="en-US" altLang="zh-CN" sz="3200" b="1" dirty="0">
                <a:solidFill>
                  <a:srgbClr val="0D3688"/>
                </a:solidFill>
                <a:latin typeface="Times New Roman" panose="02020603050405020304" pitchFamily="18" charset="0"/>
                <a:cs typeface="Times New Roman" panose="02020603050405020304" pitchFamily="18" charset="0"/>
              </a:rPr>
              <a:t>Coherent Plane-Wave Compounding</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220121" y="1613622"/>
            <a:ext cx="9727758" cy="1353185"/>
          </a:xfrm>
          <a:prstGeom prst="rect">
            <a:avLst/>
          </a:prstGeom>
        </p:spPr>
        <p:txBody>
          <a:bodyPr wrap="square">
            <a:spAutoFit/>
          </a:bodyPr>
          <a:p>
            <a:pPr marL="342900" lvl="1" indent="-342900" algn="just">
              <a:lnSpc>
                <a:spcPct val="120000"/>
              </a:lnSpc>
              <a:spcBef>
                <a:spcPts val="12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Theoretically, to obtain the same focusing quality as the optimal multifocus with 12 focal depths, it requires 71 plane waves insonifications. </a:t>
            </a:r>
            <a:endParaRPr lang="en-US" altLang="zh-CN" sz="2000" dirty="0" smtClean="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en-US" altLang="zh-CN" sz="2000" dirty="0" smtClean="0">
                <a:latin typeface="Times New Roman" panose="02020603050405020304" pitchFamily="18" charset="0"/>
                <a:cs typeface="Times New Roman" panose="02020603050405020304" pitchFamily="18" charset="0"/>
              </a:rPr>
              <a:t>Experimentally, Table I summarizes the comparison between different imaging methods.</a:t>
            </a:r>
            <a:endParaRPr lang="en-US" altLang="zh-CN" sz="2000" dirty="0" smtClean="0">
              <a:latin typeface="Times New Roman" panose="02020603050405020304" pitchFamily="18" charset="0"/>
              <a:cs typeface="Times New Roman" panose="02020603050405020304" pitchFamily="18" charset="0"/>
            </a:endParaRPr>
          </a:p>
        </p:txBody>
      </p:sp>
      <p:pic>
        <p:nvPicPr>
          <p:cNvPr id="5" name="图片 4"/>
          <p:cNvPicPr>
            <a:picLocks noChangeAspect="1"/>
          </p:cNvPicPr>
          <p:nvPr/>
        </p:nvPicPr>
        <p:blipFill>
          <a:blip r:embed="rId1"/>
          <a:stretch>
            <a:fillRect/>
          </a:stretch>
        </p:blipFill>
        <p:spPr>
          <a:xfrm>
            <a:off x="2221230" y="3374390"/>
            <a:ext cx="7724775" cy="2200275"/>
          </a:xfrm>
          <a:prstGeom prst="rect">
            <a:avLst/>
          </a:prstGeom>
        </p:spPr>
      </p:pic>
      <p:sp>
        <p:nvSpPr>
          <p:cNvPr id="6" name="文本框 5"/>
          <p:cNvSpPr txBox="1"/>
          <p:nvPr/>
        </p:nvSpPr>
        <p:spPr>
          <a:xfrm>
            <a:off x="1219835" y="5824220"/>
            <a:ext cx="9406890" cy="645160"/>
          </a:xfrm>
          <a:prstGeom prst="rect">
            <a:avLst/>
          </a:prstGeom>
          <a:noFill/>
        </p:spPr>
        <p:txBody>
          <a:bodyPr wrap="square" rtlCol="0" anchor="t">
            <a:spAutoFit/>
          </a:bodyPr>
          <a:p>
            <a:r>
              <a:rPr lang="zh-CN" altLang="en-US"/>
              <a:t>We demonstrated here that the coherent compounding approach performs as well as the optimal multifocus image but with a signifcantly higher frame rate.</a:t>
            </a:r>
            <a:endParaRPr lang="zh-CN" altLang="en-US"/>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10966450" cy="521970"/>
          </a:xfrm>
          <a:prstGeom prst="rect">
            <a:avLst/>
          </a:prstGeom>
          <a:noFill/>
        </p:spPr>
        <p:txBody>
          <a:bodyPr wrap="none" rtlCol="0">
            <a:spAutoFit/>
          </a:bodyPr>
          <a:lstStyle/>
          <a:p>
            <a:pPr algn="l"/>
            <a:r>
              <a:rPr lang="en-US" altLang="zh-CN" sz="2800" b="1" dirty="0">
                <a:solidFill>
                  <a:srgbClr val="0D3688"/>
                </a:solidFill>
                <a:latin typeface="Times New Roman" panose="02020603050405020304" pitchFamily="18" charset="0"/>
                <a:cs typeface="Times New Roman" panose="02020603050405020304" pitchFamily="18" charset="0"/>
              </a:rPr>
              <a:t>Combined Transmissions With Cross-Coherence-Based Reconstruction</a:t>
            </a:r>
            <a:endParaRPr lang="en-US" altLang="zh-CN" sz="2800" b="1" dirty="0">
              <a:solidFill>
                <a:srgbClr val="0D3688"/>
              </a:solidFill>
              <a:latin typeface="Times New Roman" panose="02020603050405020304" pitchFamily="18" charset="0"/>
              <a:cs typeface="Times New Roman" panose="02020603050405020304" pitchFamily="18" charset="0"/>
            </a:endParaRPr>
          </a:p>
        </p:txBody>
      </p:sp>
      <p:sp>
        <p:nvSpPr>
          <p:cNvPr id="3" name="矩形 2"/>
          <p:cNvSpPr/>
          <p:nvPr/>
        </p:nvSpPr>
        <p:spPr>
          <a:xfrm>
            <a:off x="1220121" y="1825712"/>
            <a:ext cx="9727758" cy="1353185"/>
          </a:xfrm>
          <a:prstGeom prst="rect">
            <a:avLst/>
          </a:prstGeom>
        </p:spPr>
        <p:txBody>
          <a:bodyPr wrap="square">
            <a:spAutoFit/>
          </a:bodyPr>
          <a:p>
            <a:pPr marL="342900" lvl="1" indent="-342900" algn="just">
              <a:lnSpc>
                <a:spcPct val="120000"/>
              </a:lnSpc>
              <a:spcBef>
                <a:spcPts val="12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Theoretically, to obtain the same focusing quality as the optimal multifocus with 12 focal depths, it requires 71 plane waves insonifications. </a:t>
            </a:r>
            <a:endParaRPr lang="en-US" altLang="zh-CN" sz="2000" dirty="0" smtClean="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en-US" altLang="zh-CN" sz="2000" dirty="0" smtClean="0">
                <a:latin typeface="Times New Roman" panose="02020603050405020304" pitchFamily="18" charset="0"/>
                <a:cs typeface="Times New Roman" panose="02020603050405020304" pitchFamily="18" charset="0"/>
              </a:rPr>
              <a:t>Experimentally, Table I summarizes the comparison between different imaging methods.</a:t>
            </a:r>
            <a:endParaRPr lang="en-US" altLang="zh-CN" sz="2000" dirty="0" smtClean="0">
              <a:latin typeface="Times New Roman" panose="02020603050405020304" pitchFamily="18" charset="0"/>
              <a:cs typeface="Times New Roman" panose="02020603050405020304" pitchFamily="18" charset="0"/>
            </a:endParaRPr>
          </a:p>
        </p:txBody>
      </p:sp>
      <p:pic>
        <p:nvPicPr>
          <p:cNvPr id="5" name="图片 4"/>
          <p:cNvPicPr>
            <a:picLocks noChangeAspect="1"/>
          </p:cNvPicPr>
          <p:nvPr/>
        </p:nvPicPr>
        <p:blipFill>
          <a:blip r:embed="rId1"/>
          <a:stretch>
            <a:fillRect/>
          </a:stretch>
        </p:blipFill>
        <p:spPr>
          <a:xfrm>
            <a:off x="2221230" y="3667760"/>
            <a:ext cx="7724775" cy="2200275"/>
          </a:xfrm>
          <a:prstGeom prst="rect">
            <a:avLst/>
          </a:prstGeom>
        </p:spPr>
      </p:pic>
      <p:sp>
        <p:nvSpPr>
          <p:cNvPr id="6" name="文本框 5"/>
          <p:cNvSpPr txBox="1"/>
          <p:nvPr/>
        </p:nvSpPr>
        <p:spPr>
          <a:xfrm>
            <a:off x="1219835" y="5982335"/>
            <a:ext cx="9406890" cy="645160"/>
          </a:xfrm>
          <a:prstGeom prst="rect">
            <a:avLst/>
          </a:prstGeom>
          <a:noFill/>
        </p:spPr>
        <p:txBody>
          <a:bodyPr wrap="square" rtlCol="0" anchor="t">
            <a:spAutoFit/>
          </a:bodyPr>
          <a:p>
            <a:r>
              <a:rPr lang="zh-CN" altLang="en-US"/>
              <a:t>We demonstrated here that the coherent compounding approach performs as well as the optimal multifocus image but with a signifcantly higher frame rate.</a:t>
            </a:r>
            <a:endParaRPr lang="zh-CN" altLang="en-US"/>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11" name="文本框 10"/>
          <p:cNvSpPr txBox="1"/>
          <p:nvPr/>
        </p:nvSpPr>
        <p:spPr>
          <a:xfrm>
            <a:off x="750244" y="291525"/>
            <a:ext cx="8599405" cy="584775"/>
          </a:xfrm>
          <a:prstGeom prst="rect">
            <a:avLst/>
          </a:prstGeom>
          <a:noFill/>
        </p:spPr>
        <p:txBody>
          <a:bodyPr wrap="none" rtlCol="0">
            <a:spAutoFit/>
          </a:bodyPr>
          <a:lstStyle/>
          <a:p>
            <a:r>
              <a:rPr lang="en-US" altLang="zh-CN" sz="3200" b="1" dirty="0">
                <a:solidFill>
                  <a:srgbClr val="0D3688"/>
                </a:solidFill>
                <a:latin typeface="Times New Roman" panose="02020603050405020304" pitchFamily="18" charset="0"/>
                <a:cs typeface="Times New Roman" panose="02020603050405020304" pitchFamily="18" charset="0"/>
              </a:rPr>
              <a:t>Historical review of Ultrasound Open Platforms</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
        <p:nvSpPr>
          <p:cNvPr id="2" name="矩形 1"/>
          <p:cNvSpPr/>
          <p:nvPr/>
        </p:nvSpPr>
        <p:spPr>
          <a:xfrm>
            <a:off x="780836" y="1086991"/>
            <a:ext cx="8753582" cy="4862870"/>
          </a:xfrm>
          <a:prstGeom prst="rect">
            <a:avLst/>
          </a:prstGeom>
        </p:spPr>
        <p:txBody>
          <a:bodyPr wrap="square">
            <a:spAutoFit/>
          </a:bodyPr>
          <a:lstStyle/>
          <a:p>
            <a:pPr algn="just">
              <a:lnSpc>
                <a:spcPct val="150000"/>
              </a:lnSpc>
            </a:pPr>
            <a:r>
              <a:rPr lang="en-US" altLang="zh-CN" sz="2400" b="1" dirty="0" smtClean="0">
                <a:solidFill>
                  <a:srgbClr val="0070C0"/>
                </a:solidFill>
                <a:latin typeface="Times New Roman" panose="02020603050405020304" pitchFamily="18" charset="0"/>
                <a:cs typeface="Times New Roman" panose="02020603050405020304" pitchFamily="18" charset="0"/>
              </a:rPr>
              <a:t>Array </a:t>
            </a:r>
            <a:r>
              <a:rPr lang="en-US" altLang="zh-CN" sz="2400" b="1" dirty="0">
                <a:solidFill>
                  <a:srgbClr val="0070C0"/>
                </a:solidFill>
                <a:latin typeface="Times New Roman" panose="02020603050405020304" pitchFamily="18" charset="0"/>
                <a:cs typeface="Times New Roman" panose="02020603050405020304" pitchFamily="18" charset="0"/>
              </a:rPr>
              <a:t>Systems With Full TX and RX </a:t>
            </a:r>
            <a:r>
              <a:rPr lang="en-US" altLang="zh-CN" sz="2400" b="1" dirty="0" smtClean="0">
                <a:solidFill>
                  <a:srgbClr val="0070C0"/>
                </a:solidFill>
                <a:latin typeface="Times New Roman" panose="02020603050405020304" pitchFamily="18" charset="0"/>
                <a:cs typeface="Times New Roman" panose="02020603050405020304" pitchFamily="18" charset="0"/>
              </a:rPr>
              <a:t>Control</a:t>
            </a:r>
            <a:endParaRPr lang="en-US" altLang="zh-CN" sz="2400" b="1" dirty="0" smtClean="0">
              <a:solidFill>
                <a:srgbClr val="0070C0"/>
              </a:solidFill>
              <a:latin typeface="Times New Roman" panose="02020603050405020304" pitchFamily="18" charset="0"/>
              <a:cs typeface="Times New Roman" panose="02020603050405020304" pitchFamily="18" charset="0"/>
            </a:endParaRPr>
          </a:p>
          <a:p>
            <a:pPr algn="just"/>
            <a:r>
              <a:rPr lang="en-US" altLang="zh-CN" sz="2400" b="1" dirty="0" smtClean="0">
                <a:latin typeface="Times New Roman" panose="02020603050405020304" pitchFamily="18" charset="0"/>
                <a:cs typeface="Times New Roman" panose="02020603050405020304" pitchFamily="18" charset="0"/>
              </a:rPr>
              <a:t>2005:</a:t>
            </a:r>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The first OP with real-time TX and RX control of </a:t>
            </a:r>
            <a:r>
              <a:rPr lang="en-US" altLang="zh-CN" sz="2400" dirty="0" smtClean="0">
                <a:latin typeface="Times New Roman" panose="02020603050405020304" pitchFamily="18" charset="0"/>
                <a:cs typeface="Times New Roman" panose="02020603050405020304" pitchFamily="18" charset="0"/>
              </a:rPr>
              <a:t>the entire </a:t>
            </a:r>
            <a:r>
              <a:rPr lang="en-US" altLang="zh-CN" sz="2400" dirty="0">
                <a:latin typeface="Times New Roman" panose="02020603050405020304" pitchFamily="18" charset="0"/>
                <a:cs typeface="Times New Roman" panose="02020603050405020304" pitchFamily="18" charset="0"/>
              </a:rPr>
              <a:t>array was the Remotely Accessible Software </a:t>
            </a:r>
            <a:r>
              <a:rPr lang="en-US" altLang="zh-CN" sz="2400" dirty="0" smtClean="0">
                <a:latin typeface="Times New Roman" panose="02020603050405020304" pitchFamily="18" charset="0"/>
                <a:cs typeface="Times New Roman" panose="02020603050405020304" pitchFamily="18" charset="0"/>
              </a:rPr>
              <a:t>configurable Multi-channel </a:t>
            </a:r>
            <a:r>
              <a:rPr lang="en-US" altLang="zh-CN" sz="2400" dirty="0">
                <a:latin typeface="Times New Roman" panose="02020603050405020304" pitchFamily="18" charset="0"/>
                <a:cs typeface="Times New Roman" panose="02020603050405020304" pitchFamily="18" charset="0"/>
              </a:rPr>
              <a:t>Ultrasound Sampling (</a:t>
            </a:r>
            <a:r>
              <a:rPr lang="en-US" altLang="zh-CN" sz="2400" b="1" dirty="0">
                <a:latin typeface="Times New Roman" panose="02020603050405020304" pitchFamily="18" charset="0"/>
                <a:cs typeface="Times New Roman" panose="02020603050405020304" pitchFamily="18" charset="0"/>
              </a:rPr>
              <a:t>RASMUS</a:t>
            </a:r>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system</a:t>
            </a:r>
            <a:endParaRPr lang="en-US" altLang="zh-CN" sz="2400" dirty="0" smtClean="0">
              <a:latin typeface="Times New Roman" panose="02020603050405020304" pitchFamily="18" charset="0"/>
              <a:cs typeface="Times New Roman" panose="02020603050405020304" pitchFamily="18" charset="0"/>
            </a:endParaRPr>
          </a:p>
          <a:p>
            <a:pPr lvl="1" algn="just"/>
            <a:r>
              <a:rPr lang="en-US" altLang="zh-CN" sz="2000" dirty="0" smtClean="0">
                <a:latin typeface="Times New Roman" panose="02020603050405020304" pitchFamily="18" charset="0"/>
                <a:cs typeface="Times New Roman" panose="02020603050405020304" pitchFamily="18" charset="0"/>
              </a:rPr>
              <a:t>waveforms </a:t>
            </a:r>
            <a:r>
              <a:rPr lang="en-US" altLang="zh-CN" sz="2000" dirty="0">
                <a:latin typeface="Times New Roman" panose="02020603050405020304" pitchFamily="18" charset="0"/>
                <a:cs typeface="Times New Roman" panose="02020603050405020304" pitchFamily="18" charset="0"/>
              </a:rPr>
              <a:t>could be transmitted on up </a:t>
            </a:r>
            <a:r>
              <a:rPr lang="en-US" altLang="zh-CN" sz="2000" dirty="0" smtClean="0">
                <a:latin typeface="Times New Roman" panose="02020603050405020304" pitchFamily="18" charset="0"/>
                <a:cs typeface="Times New Roman" panose="02020603050405020304" pitchFamily="18" charset="0"/>
              </a:rPr>
              <a:t>to </a:t>
            </a:r>
            <a:r>
              <a:rPr lang="en-US" altLang="zh-CN" sz="2000" b="1" dirty="0" smtClean="0">
                <a:latin typeface="Times New Roman" panose="02020603050405020304" pitchFamily="18" charset="0"/>
                <a:cs typeface="Times New Roman" panose="02020603050405020304" pitchFamily="18" charset="0"/>
              </a:rPr>
              <a:t>128 </a:t>
            </a:r>
            <a:r>
              <a:rPr lang="en-US" altLang="zh-CN" sz="2000" b="1" dirty="0">
                <a:latin typeface="Times New Roman" panose="02020603050405020304" pitchFamily="18" charset="0"/>
                <a:cs typeface="Times New Roman" panose="02020603050405020304" pitchFamily="18" charset="0"/>
              </a:rPr>
              <a:t>channels </a:t>
            </a:r>
            <a:r>
              <a:rPr lang="en-US" altLang="zh-CN" sz="2000" dirty="0">
                <a:latin typeface="Times New Roman" panose="02020603050405020304" pitchFamily="18" charset="0"/>
                <a:cs typeface="Times New Roman" panose="02020603050405020304" pitchFamily="18" charset="0"/>
              </a:rPr>
              <a:t>in parallel, </a:t>
            </a:r>
            <a:endParaRPr lang="en-US" altLang="zh-CN" sz="2000" dirty="0" smtClean="0">
              <a:latin typeface="Times New Roman" panose="02020603050405020304" pitchFamily="18" charset="0"/>
              <a:cs typeface="Times New Roman" panose="02020603050405020304" pitchFamily="18" charset="0"/>
            </a:endParaRPr>
          </a:p>
          <a:p>
            <a:pPr lvl="1" algn="just"/>
            <a:r>
              <a:rPr lang="en-US" altLang="zh-CN" sz="2000" dirty="0">
                <a:latin typeface="Times New Roman" panose="02020603050405020304" pitchFamily="18" charset="0"/>
                <a:cs typeface="Times New Roman" panose="02020603050405020304" pitchFamily="18" charset="0"/>
              </a:rPr>
              <a:t>d</a:t>
            </a:r>
            <a:r>
              <a:rPr lang="en-US" altLang="zh-CN" sz="2000" dirty="0" smtClean="0">
                <a:latin typeface="Times New Roman" panose="02020603050405020304" pitchFamily="18" charset="0"/>
                <a:cs typeface="Times New Roman" panose="02020603050405020304" pitchFamily="18" charset="0"/>
              </a:rPr>
              <a:t>ata </a:t>
            </a:r>
            <a:r>
              <a:rPr lang="en-US" altLang="zh-CN" sz="2000" dirty="0">
                <a:latin typeface="Times New Roman" panose="02020603050405020304" pitchFamily="18" charset="0"/>
                <a:cs typeface="Times New Roman" panose="02020603050405020304" pitchFamily="18" charset="0"/>
              </a:rPr>
              <a:t>could be sampled at 40 MHz and 12-bit </a:t>
            </a:r>
            <a:r>
              <a:rPr lang="en-US" altLang="zh-CN" sz="2000" dirty="0" smtClean="0">
                <a:latin typeface="Times New Roman" panose="02020603050405020304" pitchFamily="18" charset="0"/>
                <a:cs typeface="Times New Roman" panose="02020603050405020304" pitchFamily="18" charset="0"/>
              </a:rPr>
              <a:t>resolution for </a:t>
            </a:r>
            <a:r>
              <a:rPr lang="en-US" altLang="zh-CN" sz="2000" b="1" dirty="0">
                <a:latin typeface="Times New Roman" panose="02020603050405020304" pitchFamily="18" charset="0"/>
                <a:cs typeface="Times New Roman" panose="02020603050405020304" pitchFamily="18" charset="0"/>
              </a:rPr>
              <a:t>64 channels </a:t>
            </a:r>
            <a:r>
              <a:rPr lang="en-US" altLang="zh-CN" sz="2000" dirty="0">
                <a:latin typeface="Times New Roman" panose="02020603050405020304" pitchFamily="18" charset="0"/>
                <a:cs typeface="Times New Roman" panose="02020603050405020304" pitchFamily="18" charset="0"/>
              </a:rPr>
              <a:t>in parallel and stored in 16 GB of RAM.</a:t>
            </a:r>
            <a:endParaRPr lang="en-US" altLang="zh-CN" sz="2000" dirty="0" smtClean="0">
              <a:latin typeface="Times New Roman" panose="02020603050405020304" pitchFamily="18" charset="0"/>
              <a:cs typeface="Times New Roman" panose="02020603050405020304" pitchFamily="18" charset="0"/>
            </a:endParaRPr>
          </a:p>
          <a:p>
            <a:pPr algn="just">
              <a:lnSpc>
                <a:spcPct val="150000"/>
              </a:lnSpc>
            </a:pPr>
            <a:endParaRPr lang="en-US" altLang="zh-CN" sz="2400" dirty="0" smtClean="0">
              <a:latin typeface="Times New Roman" panose="02020603050405020304" pitchFamily="18" charset="0"/>
              <a:cs typeface="Times New Roman" panose="02020603050405020304" pitchFamily="18" charset="0"/>
            </a:endParaRPr>
          </a:p>
          <a:p>
            <a:pPr algn="just"/>
            <a:r>
              <a:rPr lang="en-US" altLang="zh-CN" sz="2400" b="1" dirty="0" smtClean="0">
                <a:latin typeface="Times New Roman" panose="02020603050405020304" pitchFamily="18" charset="0"/>
                <a:cs typeface="Times New Roman" panose="02020603050405020304" pitchFamily="18" charset="0"/>
              </a:rPr>
              <a:t>2010:</a:t>
            </a:r>
            <a:r>
              <a:rPr lang="en-US" altLang="zh-CN" sz="2400" dirty="0">
                <a:latin typeface="Times New Roman" panose="02020603050405020304" pitchFamily="18" charset="0"/>
                <a:cs typeface="Times New Roman" panose="02020603050405020304" pitchFamily="18" charset="0"/>
              </a:rPr>
              <a:t> The second generation of the Danish system called SA </a:t>
            </a:r>
            <a:r>
              <a:rPr lang="en-US" altLang="zh-CN" sz="2400" dirty="0" err="1" smtClean="0">
                <a:latin typeface="Times New Roman" panose="02020603050405020304" pitchFamily="18" charset="0"/>
                <a:cs typeface="Times New Roman" panose="02020603050405020304" pitchFamily="18" charset="0"/>
              </a:rPr>
              <a:t>realtime</a:t>
            </a:r>
            <a:r>
              <a:rPr lang="en-US" altLang="zh-CN" sz="2400" dirty="0" smtClean="0">
                <a:latin typeface="Times New Roman" panose="02020603050405020304" pitchFamily="18" charset="0"/>
                <a:cs typeface="Times New Roman" panose="02020603050405020304" pitchFamily="18" charset="0"/>
              </a:rPr>
              <a:t> ultrasound </a:t>
            </a:r>
            <a:r>
              <a:rPr lang="en-US" altLang="zh-CN" sz="2400" dirty="0">
                <a:latin typeface="Times New Roman" panose="02020603050405020304" pitchFamily="18" charset="0"/>
                <a:cs typeface="Times New Roman" panose="02020603050405020304" pitchFamily="18" charset="0"/>
              </a:rPr>
              <a:t>system </a:t>
            </a:r>
            <a:r>
              <a:rPr lang="en-US" altLang="zh-CN" sz="2400" b="1" dirty="0">
                <a:latin typeface="Times New Roman" panose="02020603050405020304" pitchFamily="18" charset="0"/>
                <a:cs typeface="Times New Roman" panose="02020603050405020304" pitchFamily="18" charset="0"/>
              </a:rPr>
              <a:t>(SARUS</a:t>
            </a: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lvl="1" algn="just"/>
            <a:r>
              <a:rPr lang="en-US" altLang="zh-CN" sz="2000" dirty="0">
                <a:latin typeface="Times New Roman" panose="02020603050405020304" pitchFamily="18" charset="0"/>
                <a:cs typeface="Times New Roman" panose="02020603050405020304" pitchFamily="18" charset="0"/>
              </a:rPr>
              <a:t>c</a:t>
            </a:r>
            <a:r>
              <a:rPr lang="en-US" altLang="zh-CN" sz="2000" dirty="0" smtClean="0">
                <a:latin typeface="Times New Roman" panose="02020603050405020304" pitchFamily="18" charset="0"/>
                <a:cs typeface="Times New Roman" panose="02020603050405020304" pitchFamily="18" charset="0"/>
              </a:rPr>
              <a:t>an send </a:t>
            </a:r>
            <a:r>
              <a:rPr lang="en-US" altLang="zh-CN" sz="2000" dirty="0">
                <a:latin typeface="Times New Roman" panose="02020603050405020304" pitchFamily="18" charset="0"/>
                <a:cs typeface="Times New Roman" panose="02020603050405020304" pitchFamily="18" charset="0"/>
              </a:rPr>
              <a:t>out arbitrary coded signals on </a:t>
            </a:r>
            <a:r>
              <a:rPr lang="en-US" altLang="zh-CN" sz="2000" b="1" dirty="0">
                <a:latin typeface="Times New Roman" panose="02020603050405020304" pitchFamily="18" charset="0"/>
                <a:cs typeface="Times New Roman" panose="02020603050405020304" pitchFamily="18" charset="0"/>
              </a:rPr>
              <a:t>all 1024 chan</a:t>
            </a:r>
            <a:r>
              <a:rPr lang="en-US" altLang="zh-CN" sz="2000" dirty="0">
                <a:latin typeface="Times New Roman" panose="02020603050405020304" pitchFamily="18" charset="0"/>
                <a:cs typeface="Times New Roman" panose="02020603050405020304" pitchFamily="18" charset="0"/>
              </a:rPr>
              <a:t>nels </a:t>
            </a:r>
            <a:r>
              <a:rPr lang="en-US" altLang="zh-CN" sz="2000" dirty="0" smtClean="0">
                <a:latin typeface="Times New Roman" panose="02020603050405020304" pitchFamily="18" charset="0"/>
                <a:cs typeface="Times New Roman" panose="02020603050405020304" pitchFamily="18" charset="0"/>
              </a:rPr>
              <a:t>and can </a:t>
            </a:r>
            <a:r>
              <a:rPr lang="en-US" altLang="zh-CN" sz="2000" dirty="0">
                <a:latin typeface="Times New Roman" panose="02020603050405020304" pitchFamily="18" charset="0"/>
                <a:cs typeface="Times New Roman" panose="02020603050405020304" pitchFamily="18" charset="0"/>
              </a:rPr>
              <a:t>receive simultaneously on all </a:t>
            </a:r>
            <a:r>
              <a:rPr lang="en-US" altLang="zh-CN" sz="2000" dirty="0" smtClean="0">
                <a:latin typeface="Times New Roman" panose="02020603050405020304" pitchFamily="18" charset="0"/>
                <a:cs typeface="Times New Roman" panose="02020603050405020304" pitchFamily="18" charset="0"/>
              </a:rPr>
              <a:t>channels, </a:t>
            </a:r>
            <a:endParaRPr lang="en-US" altLang="zh-CN" sz="2000" dirty="0" smtClean="0">
              <a:latin typeface="Times New Roman" panose="02020603050405020304" pitchFamily="18" charset="0"/>
              <a:cs typeface="Times New Roman" panose="02020603050405020304" pitchFamily="18" charset="0"/>
            </a:endParaRPr>
          </a:p>
          <a:p>
            <a:pPr lvl="1" algn="just"/>
            <a:r>
              <a:rPr lang="en-US" altLang="zh-CN" sz="2000" dirty="0">
                <a:latin typeface="Times New Roman" panose="02020603050405020304" pitchFamily="18" charset="0"/>
                <a:cs typeface="Times New Roman" panose="02020603050405020304" pitchFamily="18" charset="0"/>
              </a:rPr>
              <a:t>d</a:t>
            </a:r>
            <a:r>
              <a:rPr lang="en-US" altLang="zh-CN" sz="2000" dirty="0" smtClean="0">
                <a:latin typeface="Times New Roman" panose="02020603050405020304" pitchFamily="18" charset="0"/>
                <a:cs typeface="Times New Roman" panose="02020603050405020304" pitchFamily="18" charset="0"/>
              </a:rPr>
              <a:t>ata </a:t>
            </a:r>
            <a:r>
              <a:rPr lang="en-US" altLang="zh-CN" sz="2000" dirty="0">
                <a:latin typeface="Times New Roman" panose="02020603050405020304" pitchFamily="18" charset="0"/>
                <a:cs typeface="Times New Roman" panose="02020603050405020304" pitchFamily="18" charset="0"/>
              </a:rPr>
              <a:t>can be stored in </a:t>
            </a:r>
            <a:r>
              <a:rPr lang="en-US" altLang="zh-CN" sz="2000" dirty="0" smtClean="0">
                <a:latin typeface="Times New Roman" panose="02020603050405020304" pitchFamily="18" charset="0"/>
                <a:cs typeface="Times New Roman" panose="02020603050405020304" pitchFamily="18" charset="0"/>
              </a:rPr>
              <a:t>the 128-GB RAM, 320 </a:t>
            </a:r>
            <a:r>
              <a:rPr lang="en-US" altLang="zh-CN" sz="2000" dirty="0">
                <a:latin typeface="Times New Roman" panose="02020603050405020304" pitchFamily="18" charset="0"/>
                <a:cs typeface="Times New Roman" panose="02020603050405020304" pitchFamily="18" charset="0"/>
              </a:rPr>
              <a:t>FPGAs </a:t>
            </a:r>
            <a:r>
              <a:rPr lang="en-US" altLang="zh-CN" sz="2000" dirty="0" smtClean="0">
                <a:latin typeface="Times New Roman" panose="02020603050405020304" pitchFamily="18" charset="0"/>
                <a:cs typeface="Times New Roman" panose="02020603050405020304" pitchFamily="18" charset="0"/>
              </a:rPr>
              <a:t>in the system.</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pic>
        <p:nvPicPr>
          <p:cNvPr id="7" name="图片 6"/>
          <p:cNvPicPr>
            <a:picLocks noChangeAspect="1"/>
          </p:cNvPicPr>
          <p:nvPr/>
        </p:nvPicPr>
        <p:blipFill>
          <a:blip r:embed="rId1"/>
          <a:stretch>
            <a:fillRect/>
          </a:stretch>
        </p:blipFill>
        <p:spPr>
          <a:xfrm>
            <a:off x="10099892" y="876300"/>
            <a:ext cx="1989680" cy="3062022"/>
          </a:xfrm>
          <a:prstGeom prst="rect">
            <a:avLst/>
          </a:prstGeom>
        </p:spPr>
      </p:pic>
      <p:pic>
        <p:nvPicPr>
          <p:cNvPr id="6" name="图片 5"/>
          <p:cNvPicPr>
            <a:picLocks noChangeAspect="1"/>
          </p:cNvPicPr>
          <p:nvPr/>
        </p:nvPicPr>
        <p:blipFill>
          <a:blip r:embed="rId2"/>
          <a:stretch>
            <a:fillRect/>
          </a:stretch>
        </p:blipFill>
        <p:spPr>
          <a:xfrm>
            <a:off x="9606337" y="3923205"/>
            <a:ext cx="2585663" cy="2934796"/>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11" name="文本框 10"/>
          <p:cNvSpPr txBox="1"/>
          <p:nvPr/>
        </p:nvSpPr>
        <p:spPr>
          <a:xfrm>
            <a:off x="750244" y="291525"/>
            <a:ext cx="8599405" cy="584775"/>
          </a:xfrm>
          <a:prstGeom prst="rect">
            <a:avLst/>
          </a:prstGeom>
          <a:noFill/>
        </p:spPr>
        <p:txBody>
          <a:bodyPr wrap="none" rtlCol="0">
            <a:spAutoFit/>
          </a:bodyPr>
          <a:lstStyle/>
          <a:p>
            <a:r>
              <a:rPr lang="en-US" altLang="zh-CN" sz="3200" b="1" dirty="0">
                <a:solidFill>
                  <a:srgbClr val="0D3688"/>
                </a:solidFill>
                <a:latin typeface="Times New Roman" panose="02020603050405020304" pitchFamily="18" charset="0"/>
                <a:cs typeface="Times New Roman" panose="02020603050405020304" pitchFamily="18" charset="0"/>
              </a:rPr>
              <a:t>Historical review of Ultrasound Open Platforms</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
        <p:nvSpPr>
          <p:cNvPr id="2" name="矩形 1"/>
          <p:cNvSpPr/>
          <p:nvPr/>
        </p:nvSpPr>
        <p:spPr>
          <a:xfrm>
            <a:off x="780836" y="1086991"/>
            <a:ext cx="8753582" cy="1200329"/>
          </a:xfrm>
          <a:prstGeom prst="rect">
            <a:avLst/>
          </a:prstGeom>
        </p:spPr>
        <p:txBody>
          <a:bodyPr wrap="square">
            <a:spAutoFit/>
          </a:bodyPr>
          <a:lstStyle/>
          <a:p>
            <a:pPr algn="just">
              <a:lnSpc>
                <a:spcPct val="150000"/>
              </a:lnSpc>
            </a:pPr>
            <a:r>
              <a:rPr lang="en-US" altLang="zh-CN" sz="2400" b="1" dirty="0">
                <a:solidFill>
                  <a:srgbClr val="0070C0"/>
                </a:solidFill>
                <a:latin typeface="Times New Roman" panose="02020603050405020304" pitchFamily="18" charset="0"/>
                <a:cs typeface="Times New Roman" panose="02020603050405020304" pitchFamily="18" charset="0"/>
              </a:rPr>
              <a:t> Open Platforms With Transportable </a:t>
            </a:r>
            <a:r>
              <a:rPr lang="en-US" altLang="zh-CN" sz="2400" b="1" dirty="0" smtClean="0">
                <a:solidFill>
                  <a:srgbClr val="0070C0"/>
                </a:solidFill>
                <a:latin typeface="Times New Roman" panose="02020603050405020304" pitchFamily="18" charset="0"/>
                <a:cs typeface="Times New Roman" panose="02020603050405020304" pitchFamily="18" charset="0"/>
              </a:rPr>
              <a:t>Size</a:t>
            </a:r>
            <a:endParaRPr lang="en-US" altLang="zh-CN" sz="2400" b="1" dirty="0" smtClean="0">
              <a:solidFill>
                <a:srgbClr val="0070C0"/>
              </a:solidFill>
              <a:latin typeface="Times New Roman" panose="02020603050405020304" pitchFamily="18" charset="0"/>
              <a:cs typeface="Times New Roman" panose="02020603050405020304" pitchFamily="18" charset="0"/>
            </a:endParaRPr>
          </a:p>
          <a:p>
            <a:pPr algn="just">
              <a:lnSpc>
                <a:spcPct val="150000"/>
              </a:lnSpc>
            </a:pPr>
            <a:r>
              <a:rPr lang="en-US" altLang="zh-CN" sz="2400" b="1" dirty="0" smtClean="0">
                <a:solidFill>
                  <a:srgbClr val="0070C0"/>
                </a:solidFill>
                <a:latin typeface="Times New Roman" panose="02020603050405020304" pitchFamily="18" charset="0"/>
                <a:cs typeface="Times New Roman" panose="02020603050405020304" pitchFamily="18" charset="0"/>
              </a:rPr>
              <a:t> Commercial </a:t>
            </a:r>
            <a:r>
              <a:rPr lang="en-US" altLang="zh-CN" sz="2400" b="1" dirty="0">
                <a:solidFill>
                  <a:srgbClr val="0070C0"/>
                </a:solidFill>
                <a:latin typeface="Times New Roman" panose="02020603050405020304" pitchFamily="18" charset="0"/>
                <a:cs typeface="Times New Roman" panose="02020603050405020304" pitchFamily="18" charset="0"/>
              </a:rPr>
              <a:t>Systems for Research </a:t>
            </a:r>
            <a:r>
              <a:rPr lang="en-US" altLang="zh-CN" sz="2400" b="1" dirty="0" smtClean="0">
                <a:solidFill>
                  <a:srgbClr val="0070C0"/>
                </a:solidFill>
                <a:latin typeface="Times New Roman" panose="02020603050405020304" pitchFamily="18" charset="0"/>
                <a:cs typeface="Times New Roman" panose="02020603050405020304" pitchFamily="18" charset="0"/>
              </a:rPr>
              <a:t>Purpose</a:t>
            </a:r>
            <a:endParaRPr lang="en-US" altLang="zh-CN" sz="2400" b="1" dirty="0" smtClean="0">
              <a:solidFill>
                <a:srgbClr val="0070C0"/>
              </a:solidFill>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pic>
        <p:nvPicPr>
          <p:cNvPr id="3" name="图片 2"/>
          <p:cNvPicPr>
            <a:picLocks noChangeAspect="1"/>
          </p:cNvPicPr>
          <p:nvPr/>
        </p:nvPicPr>
        <p:blipFill>
          <a:blip r:embed="rId1"/>
          <a:stretch>
            <a:fillRect/>
          </a:stretch>
        </p:blipFill>
        <p:spPr>
          <a:xfrm>
            <a:off x="750245" y="2488132"/>
            <a:ext cx="8784174" cy="4369868"/>
          </a:xfrm>
          <a:prstGeom prst="rect">
            <a:avLst/>
          </a:prstGeom>
        </p:spPr>
      </p:pic>
      <p:pic>
        <p:nvPicPr>
          <p:cNvPr id="8" name="图片 7"/>
          <p:cNvPicPr>
            <a:picLocks noChangeAspect="1"/>
          </p:cNvPicPr>
          <p:nvPr/>
        </p:nvPicPr>
        <p:blipFill>
          <a:blip r:embed="rId2"/>
          <a:stretch>
            <a:fillRect/>
          </a:stretch>
        </p:blipFill>
        <p:spPr>
          <a:xfrm>
            <a:off x="9770971" y="968862"/>
            <a:ext cx="2397029" cy="2044349"/>
          </a:xfrm>
          <a:prstGeom prst="rect">
            <a:avLst/>
          </a:prstGeom>
        </p:spPr>
      </p:pic>
      <p:pic>
        <p:nvPicPr>
          <p:cNvPr id="12" name="图片 11"/>
          <p:cNvPicPr>
            <a:picLocks noChangeAspect="1"/>
          </p:cNvPicPr>
          <p:nvPr/>
        </p:nvPicPr>
        <p:blipFill>
          <a:blip r:embed="rId3"/>
          <a:stretch>
            <a:fillRect/>
          </a:stretch>
        </p:blipFill>
        <p:spPr>
          <a:xfrm>
            <a:off x="10063202" y="3249142"/>
            <a:ext cx="1946547" cy="3472333"/>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11" name="文本框 10"/>
          <p:cNvSpPr txBox="1"/>
          <p:nvPr/>
        </p:nvSpPr>
        <p:spPr>
          <a:xfrm>
            <a:off x="750244" y="291525"/>
            <a:ext cx="10565841" cy="584775"/>
          </a:xfrm>
          <a:prstGeom prst="rect">
            <a:avLst/>
          </a:prstGeom>
          <a:noFill/>
        </p:spPr>
        <p:txBody>
          <a:bodyPr wrap="none" rtlCol="0">
            <a:spAutoFit/>
          </a:bodyPr>
          <a:lstStyle/>
          <a:p>
            <a:r>
              <a:rPr lang="en-US" altLang="zh-CN" sz="3200" b="1" dirty="0">
                <a:solidFill>
                  <a:srgbClr val="0D3688"/>
                </a:solidFill>
                <a:latin typeface="Times New Roman" panose="02020603050405020304" pitchFamily="18" charset="0"/>
                <a:cs typeface="Times New Roman" panose="02020603050405020304" pitchFamily="18" charset="0"/>
              </a:rPr>
              <a:t>Architecture of Open Platforms: Software-Based Platforms</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
        <p:nvSpPr>
          <p:cNvPr id="2" name="矩形 1"/>
          <p:cNvSpPr/>
          <p:nvPr/>
        </p:nvSpPr>
        <p:spPr>
          <a:xfrm>
            <a:off x="750244" y="1454054"/>
            <a:ext cx="10823560" cy="954107"/>
          </a:xfrm>
          <a:prstGeom prst="rect">
            <a:avLst/>
          </a:prstGeom>
        </p:spPr>
        <p:txBody>
          <a:bodyPr wrap="square">
            <a:spAutoFit/>
          </a:bodyPr>
          <a:lstStyle/>
          <a:p>
            <a:pPr algn="just">
              <a:lnSpc>
                <a:spcPct val="150000"/>
              </a:lnSpc>
            </a:pPr>
            <a:r>
              <a:rPr lang="en-US" altLang="zh-CN" sz="2400" b="1" dirty="0" smtClean="0">
                <a:solidFill>
                  <a:srgbClr val="0070C0"/>
                </a:solidFill>
                <a:latin typeface="Times New Roman" panose="02020603050405020304" pitchFamily="18" charset="0"/>
                <a:cs typeface="Times New Roman" panose="02020603050405020304" pitchFamily="18" charset="0"/>
              </a:rPr>
              <a:t>Front-End </a:t>
            </a:r>
            <a:r>
              <a:rPr lang="en-US" altLang="zh-CN" sz="2400" b="1" dirty="0">
                <a:solidFill>
                  <a:srgbClr val="0070C0"/>
                </a:solidFill>
                <a:latin typeface="Times New Roman" panose="02020603050405020304" pitchFamily="18" charset="0"/>
                <a:cs typeface="Times New Roman" panose="02020603050405020304" pitchFamily="18" charset="0"/>
              </a:rPr>
              <a:t>Electronics</a:t>
            </a:r>
            <a:endParaRPr lang="en-US" altLang="zh-CN" sz="2400" b="1" dirty="0">
              <a:solidFill>
                <a:srgbClr val="0070C0"/>
              </a:solidFill>
              <a:latin typeface="Times New Roman" panose="02020603050405020304" pitchFamily="18" charset="0"/>
              <a:cs typeface="Times New Roman" panose="02020603050405020304" pitchFamily="18" charset="0"/>
            </a:endParaRPr>
          </a:p>
          <a:p>
            <a:pPr algn="just"/>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pic>
        <p:nvPicPr>
          <p:cNvPr id="3" name="图片 2"/>
          <p:cNvPicPr>
            <a:picLocks noChangeAspect="1"/>
          </p:cNvPicPr>
          <p:nvPr/>
        </p:nvPicPr>
        <p:blipFill>
          <a:blip r:embed="rId1"/>
          <a:stretch>
            <a:fillRect/>
          </a:stretch>
        </p:blipFill>
        <p:spPr>
          <a:xfrm>
            <a:off x="2573517" y="2178011"/>
            <a:ext cx="7820052" cy="4611234"/>
          </a:xfrm>
          <a:prstGeom prst="rect">
            <a:avLst/>
          </a:prstGeom>
        </p:spPr>
      </p:pic>
      <p:sp>
        <p:nvSpPr>
          <p:cNvPr id="12" name="矩形 11"/>
          <p:cNvSpPr/>
          <p:nvPr/>
        </p:nvSpPr>
        <p:spPr>
          <a:xfrm>
            <a:off x="750244" y="996340"/>
            <a:ext cx="10823560" cy="461665"/>
          </a:xfrm>
          <a:prstGeom prst="rect">
            <a:avLst/>
          </a:prstGeom>
        </p:spPr>
        <p:txBody>
          <a:bodyPr wrap="square">
            <a:spAutoFit/>
          </a:bodyPr>
          <a:lstStyle/>
          <a:p>
            <a:pPr algn="just"/>
            <a:r>
              <a:rPr lang="en-US" altLang="zh-CN" sz="2400" dirty="0" smtClean="0">
                <a:latin typeface="Times New Roman" panose="02020603050405020304" pitchFamily="18" charset="0"/>
                <a:cs typeface="Times New Roman" panose="02020603050405020304" pitchFamily="18" charset="0"/>
              </a:rPr>
              <a:t>OP scanners that implement data processing routines through computer programming</a:t>
            </a:r>
            <a:endParaRPr lang="en-US" altLang="zh-CN" sz="2000" dirty="0" smtClean="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11" name="文本框 10"/>
          <p:cNvSpPr txBox="1"/>
          <p:nvPr/>
        </p:nvSpPr>
        <p:spPr>
          <a:xfrm>
            <a:off x="750244" y="291525"/>
            <a:ext cx="10565841" cy="584775"/>
          </a:xfrm>
          <a:prstGeom prst="rect">
            <a:avLst/>
          </a:prstGeom>
          <a:noFill/>
        </p:spPr>
        <p:txBody>
          <a:bodyPr wrap="none" rtlCol="0">
            <a:spAutoFit/>
          </a:bodyPr>
          <a:lstStyle/>
          <a:p>
            <a:r>
              <a:rPr lang="en-US" altLang="zh-CN" sz="3200" b="1" dirty="0">
                <a:solidFill>
                  <a:srgbClr val="0D3688"/>
                </a:solidFill>
                <a:latin typeface="Times New Roman" panose="02020603050405020304" pitchFamily="18" charset="0"/>
                <a:cs typeface="Times New Roman" panose="02020603050405020304" pitchFamily="18" charset="0"/>
              </a:rPr>
              <a:t>Architecture of Open Platforms: Software-Based Platforms</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
        <p:nvSpPr>
          <p:cNvPr id="2" name="矩形 1"/>
          <p:cNvSpPr/>
          <p:nvPr/>
        </p:nvSpPr>
        <p:spPr>
          <a:xfrm>
            <a:off x="780836" y="1086991"/>
            <a:ext cx="10823560" cy="4416594"/>
          </a:xfrm>
          <a:prstGeom prst="rect">
            <a:avLst/>
          </a:prstGeom>
        </p:spPr>
        <p:txBody>
          <a:bodyPr wrap="square">
            <a:spAutoFit/>
          </a:bodyPr>
          <a:lstStyle/>
          <a:p>
            <a:pPr algn="just">
              <a:lnSpc>
                <a:spcPct val="150000"/>
              </a:lnSpc>
            </a:pPr>
            <a:r>
              <a:rPr lang="en-US" altLang="zh-CN" sz="2400" b="1" dirty="0">
                <a:solidFill>
                  <a:srgbClr val="0070C0"/>
                </a:solidFill>
                <a:latin typeface="Times New Roman" panose="02020603050405020304" pitchFamily="18" charset="0"/>
                <a:cs typeface="Times New Roman" panose="02020603050405020304" pitchFamily="18" charset="0"/>
              </a:rPr>
              <a:t>Data </a:t>
            </a:r>
            <a:r>
              <a:rPr lang="en-US" altLang="zh-CN" sz="2400" b="1" dirty="0" smtClean="0">
                <a:solidFill>
                  <a:srgbClr val="0070C0"/>
                </a:solidFill>
                <a:latin typeface="Times New Roman" panose="02020603050405020304" pitchFamily="18" charset="0"/>
                <a:cs typeface="Times New Roman" panose="02020603050405020304" pitchFamily="18" charset="0"/>
              </a:rPr>
              <a:t>Streaming</a:t>
            </a:r>
            <a:endParaRPr lang="en-US" altLang="zh-CN" sz="2400" b="1" dirty="0" smtClean="0">
              <a:solidFill>
                <a:srgbClr val="0070C0"/>
              </a:solidFill>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software-based OPs do </a:t>
            </a:r>
            <a:r>
              <a:rPr lang="en-US" altLang="zh-CN" sz="2000" b="1" dirty="0">
                <a:latin typeface="Times New Roman" panose="02020603050405020304" pitchFamily="18" charset="0"/>
                <a:cs typeface="Times New Roman" panose="02020603050405020304" pitchFamily="18" charset="0"/>
              </a:rPr>
              <a:t>not have a hardware </a:t>
            </a:r>
            <a:r>
              <a:rPr lang="en-US" altLang="zh-CN" sz="2000" b="1" dirty="0" err="1">
                <a:latin typeface="Times New Roman" panose="02020603050405020304" pitchFamily="18" charset="0"/>
                <a:cs typeface="Times New Roman" panose="02020603050405020304" pitchFamily="18" charset="0"/>
              </a:rPr>
              <a:t>beamformer</a:t>
            </a:r>
            <a:r>
              <a:rPr lang="en-US" altLang="zh-CN" sz="2000" b="1" dirty="0">
                <a:latin typeface="Times New Roman" panose="02020603050405020304" pitchFamily="18" charset="0"/>
                <a:cs typeface="Times New Roman" panose="02020603050405020304" pitchFamily="18" charset="0"/>
              </a:rPr>
              <a:t>, nor on-board computing devices</a:t>
            </a:r>
            <a:endParaRPr lang="en-US" altLang="zh-CN" sz="2000" b="1"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all the acquired channel </a:t>
            </a:r>
            <a:r>
              <a:rPr lang="en-US" altLang="zh-CN" sz="2000" b="1" dirty="0">
                <a:latin typeface="Times New Roman" panose="02020603050405020304" pitchFamily="18" charset="0"/>
                <a:cs typeface="Times New Roman" panose="02020603050405020304" pitchFamily="18" charset="0"/>
              </a:rPr>
              <a:t>data are fed to the computing back-end</a:t>
            </a:r>
            <a:r>
              <a:rPr lang="en-US" altLang="zh-CN" sz="2000" dirty="0">
                <a:latin typeface="Times New Roman" panose="02020603050405020304" pitchFamily="18" charset="0"/>
                <a:cs typeface="Times New Roman" panose="02020603050405020304" pitchFamily="18" charset="0"/>
              </a:rPr>
              <a:t> for processing</a:t>
            </a:r>
            <a:endParaRPr lang="en-US" altLang="zh-CN" sz="2000" dirty="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the data handling strategy necessitates the use of a </a:t>
            </a:r>
            <a:r>
              <a:rPr lang="en-US" altLang="zh-CN" sz="2000" b="1" dirty="0">
                <a:latin typeface="Times New Roman" panose="02020603050405020304" pitchFamily="18" charset="0"/>
                <a:cs typeface="Times New Roman" panose="02020603050405020304" pitchFamily="18" charset="0"/>
              </a:rPr>
              <a:t>high-speed data streaming </a:t>
            </a:r>
            <a:r>
              <a:rPr lang="en-US" altLang="zh-CN" sz="2000" b="1" dirty="0" smtClean="0">
                <a:latin typeface="Times New Roman" panose="02020603050405020304" pitchFamily="18" charset="0"/>
                <a:cs typeface="Times New Roman" panose="02020603050405020304" pitchFamily="18" charset="0"/>
              </a:rPr>
              <a:t>link</a:t>
            </a:r>
            <a:endParaRPr lang="en-US" altLang="zh-CN" sz="2000" b="1" dirty="0" smtClean="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d</a:t>
            </a:r>
            <a:r>
              <a:rPr lang="en-US" altLang="zh-CN" sz="2000" dirty="0" smtClean="0">
                <a:latin typeface="Times New Roman" panose="02020603050405020304" pitchFamily="18" charset="0"/>
                <a:cs typeface="Times New Roman" panose="02020603050405020304" pitchFamily="18" charset="0"/>
              </a:rPr>
              <a:t>ata transfer </a:t>
            </a:r>
            <a:r>
              <a:rPr lang="en-US" altLang="zh-CN" sz="2000" dirty="0">
                <a:latin typeface="Times New Roman" panose="02020603050405020304" pitchFamily="18" charset="0"/>
                <a:cs typeface="Times New Roman" panose="02020603050405020304" pitchFamily="18" charset="0"/>
              </a:rPr>
              <a:t>links with high bandwidth are typically deployed </a:t>
            </a:r>
            <a:r>
              <a:rPr lang="en-US" altLang="zh-CN" sz="2000" dirty="0" smtClean="0">
                <a:latin typeface="Times New Roman" panose="02020603050405020304" pitchFamily="18" charset="0"/>
                <a:cs typeface="Times New Roman" panose="02020603050405020304" pitchFamily="18" charset="0"/>
              </a:rPr>
              <a:t>in software-based OPs: </a:t>
            </a:r>
            <a:endParaRPr lang="en-US" altLang="zh-CN" sz="2000" dirty="0" smtClean="0">
              <a:latin typeface="Times New Roman" panose="02020603050405020304" pitchFamily="18" charset="0"/>
              <a:cs typeface="Times New Roman" panose="02020603050405020304" pitchFamily="18" charset="0"/>
            </a:endParaRPr>
          </a:p>
          <a:p>
            <a:pPr marL="0" lvl="1" algn="just">
              <a:lnSpc>
                <a:spcPct val="150000"/>
              </a:lnSpc>
              <a:spcBef>
                <a:spcPts val="600"/>
              </a:spcBef>
            </a:pPr>
            <a:r>
              <a:rPr lang="en-US" altLang="zh-CN" sz="2000" dirty="0" smtClean="0">
                <a:latin typeface="Times New Roman" panose="02020603050405020304" pitchFamily="18" charset="0"/>
                <a:cs typeface="Times New Roman" panose="02020603050405020304" pitchFamily="18" charset="0"/>
              </a:rPr>
              <a:t>      </a:t>
            </a:r>
            <a:r>
              <a:rPr lang="en-US" altLang="zh-CN" sz="2000" b="1" dirty="0" smtClean="0">
                <a:latin typeface="Times New Roman" panose="02020603050405020304" pitchFamily="18" charset="0"/>
                <a:cs typeface="Times New Roman" panose="02020603050405020304" pitchFamily="18" charset="0"/>
              </a:rPr>
              <a:t>multiple </a:t>
            </a:r>
            <a:r>
              <a:rPr lang="en-US" altLang="zh-CN" sz="2000" b="1" dirty="0" err="1">
                <a:latin typeface="Times New Roman" panose="02020603050405020304" pitchFamily="18" charset="0"/>
                <a:cs typeface="Times New Roman" panose="02020603050405020304" pitchFamily="18" charset="0"/>
              </a:rPr>
              <a:t>PCIe</a:t>
            </a:r>
            <a:r>
              <a:rPr lang="en-US" altLang="zh-CN" sz="2000" b="1" dirty="0">
                <a:latin typeface="Times New Roman" panose="02020603050405020304" pitchFamily="18" charset="0"/>
                <a:cs typeface="Times New Roman" panose="02020603050405020304" pitchFamily="18" charset="0"/>
              </a:rPr>
              <a:t> </a:t>
            </a:r>
            <a:r>
              <a:rPr lang="en-US" altLang="zh-CN" sz="2000" b="1" dirty="0" smtClean="0">
                <a:latin typeface="Times New Roman" panose="02020603050405020304" pitchFamily="18" charset="0"/>
                <a:cs typeface="Times New Roman" panose="02020603050405020304" pitchFamily="18" charset="0"/>
              </a:rPr>
              <a:t>links</a:t>
            </a:r>
            <a:endParaRPr lang="en-US" altLang="zh-CN" sz="2000" b="1" dirty="0" smtClean="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en-US" altLang="zh-CN" sz="2000" dirty="0" err="1">
                <a:latin typeface="Times New Roman" panose="02020603050405020304" pitchFamily="18" charset="0"/>
                <a:cs typeface="Times New Roman" panose="02020603050405020304" pitchFamily="18" charset="0"/>
              </a:rPr>
              <a:t>PCIe</a:t>
            </a:r>
            <a:r>
              <a:rPr lang="en-US" altLang="zh-CN" sz="2000" dirty="0">
                <a:latin typeface="Times New Roman" panose="02020603050405020304" pitchFamily="18" charset="0"/>
                <a:cs typeface="Times New Roman" panose="02020603050405020304" pitchFamily="18" charset="0"/>
              </a:rPr>
              <a:t> hardware switch is deployed to facilitate the </a:t>
            </a:r>
            <a:r>
              <a:rPr lang="en-US" altLang="zh-CN" sz="2000" b="1" dirty="0">
                <a:latin typeface="Times New Roman" panose="02020603050405020304" pitchFamily="18" charset="0"/>
                <a:cs typeface="Times New Roman" panose="02020603050405020304" pitchFamily="18" charset="0"/>
              </a:rPr>
              <a:t>direct streaming of data packets to </a:t>
            </a:r>
            <a:r>
              <a:rPr lang="en-US" altLang="zh-CN" sz="2000" b="1" dirty="0" smtClean="0">
                <a:latin typeface="Times New Roman" panose="02020603050405020304" pitchFamily="18" charset="0"/>
                <a:cs typeface="Times New Roman" panose="02020603050405020304" pitchFamily="18" charset="0"/>
              </a:rPr>
              <a:t>back-end </a:t>
            </a:r>
            <a:r>
              <a:rPr lang="en-US" altLang="zh-CN" sz="2000" dirty="0" smtClean="0">
                <a:latin typeface="Times New Roman" panose="02020603050405020304" pitchFamily="18" charset="0"/>
                <a:cs typeface="Times New Roman" panose="02020603050405020304" pitchFamily="18" charset="0"/>
              </a:rPr>
              <a:t>computing </a:t>
            </a:r>
            <a:r>
              <a:rPr lang="en-US" altLang="zh-CN" sz="2000" dirty="0">
                <a:latin typeface="Times New Roman" panose="02020603050405020304" pitchFamily="18" charset="0"/>
                <a:cs typeface="Times New Roman" panose="02020603050405020304" pitchFamily="18" charset="0"/>
              </a:rPr>
              <a:t>devices</a:t>
            </a:r>
            <a:endParaRPr lang="en-US" altLang="zh-CN"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11" name="文本框 10"/>
          <p:cNvSpPr txBox="1"/>
          <p:nvPr/>
        </p:nvSpPr>
        <p:spPr>
          <a:xfrm>
            <a:off x="750244" y="291525"/>
            <a:ext cx="10565841" cy="584775"/>
          </a:xfrm>
          <a:prstGeom prst="rect">
            <a:avLst/>
          </a:prstGeom>
          <a:noFill/>
        </p:spPr>
        <p:txBody>
          <a:bodyPr wrap="none" rtlCol="0">
            <a:spAutoFit/>
          </a:bodyPr>
          <a:lstStyle/>
          <a:p>
            <a:r>
              <a:rPr lang="en-US" altLang="zh-CN" sz="3200" b="1" dirty="0">
                <a:solidFill>
                  <a:srgbClr val="0D3688"/>
                </a:solidFill>
                <a:latin typeface="Times New Roman" panose="02020603050405020304" pitchFamily="18" charset="0"/>
                <a:cs typeface="Times New Roman" panose="02020603050405020304" pitchFamily="18" charset="0"/>
              </a:rPr>
              <a:t>Architecture of Open Platforms: Software-Based Platforms</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
        <p:nvSpPr>
          <p:cNvPr id="2" name="矩形 1"/>
          <p:cNvSpPr/>
          <p:nvPr/>
        </p:nvSpPr>
        <p:spPr>
          <a:xfrm>
            <a:off x="912315" y="912300"/>
            <a:ext cx="8192356" cy="1384995"/>
          </a:xfrm>
          <a:prstGeom prst="rect">
            <a:avLst/>
          </a:prstGeom>
        </p:spPr>
        <p:txBody>
          <a:bodyPr wrap="square">
            <a:spAutoFit/>
          </a:bodyPr>
          <a:lstStyle/>
          <a:p>
            <a:pPr algn="just">
              <a:lnSpc>
                <a:spcPct val="150000"/>
              </a:lnSpc>
            </a:pPr>
            <a:r>
              <a:rPr lang="en-US" altLang="zh-CN" sz="2400" b="1" dirty="0" smtClean="0">
                <a:solidFill>
                  <a:srgbClr val="0070C0"/>
                </a:solidFill>
                <a:latin typeface="Times New Roman" panose="02020603050405020304" pitchFamily="18" charset="0"/>
                <a:cs typeface="Times New Roman" panose="02020603050405020304" pitchFamily="18" charset="0"/>
              </a:rPr>
              <a:t>Back-End </a:t>
            </a:r>
            <a:r>
              <a:rPr lang="en-US" altLang="zh-CN" sz="2400" b="1" dirty="0">
                <a:solidFill>
                  <a:srgbClr val="0070C0"/>
                </a:solidFill>
                <a:latin typeface="Times New Roman" panose="02020603050405020304" pitchFamily="18" charset="0"/>
                <a:cs typeface="Times New Roman" panose="02020603050405020304" pitchFamily="18" charset="0"/>
              </a:rPr>
              <a:t>Computing Engine</a:t>
            </a:r>
            <a:endParaRPr lang="en-US" altLang="zh-CN" sz="2400" b="1" dirty="0">
              <a:solidFill>
                <a:srgbClr val="0070C0"/>
              </a:solidFill>
              <a:latin typeface="Times New Roman" panose="02020603050405020304" pitchFamily="18" charset="0"/>
              <a:cs typeface="Times New Roman" panose="02020603050405020304" pitchFamily="18" charset="0"/>
            </a:endParaRPr>
          </a:p>
          <a:p>
            <a:pPr algn="just"/>
            <a:r>
              <a:rPr lang="en-US" altLang="zh-CN" sz="2400" dirty="0" smtClean="0">
                <a:latin typeface="Times New Roman" panose="02020603050405020304" pitchFamily="18" charset="0"/>
                <a:cs typeface="Times New Roman" panose="02020603050405020304" pitchFamily="18" charset="0"/>
              </a:rPr>
              <a:t>responsible </a:t>
            </a:r>
            <a:r>
              <a:rPr lang="en-US" altLang="zh-CN" sz="2400" dirty="0">
                <a:latin typeface="Times New Roman" panose="02020603050405020304" pitchFamily="18" charset="0"/>
                <a:cs typeface="Times New Roman" panose="02020603050405020304" pitchFamily="18" charset="0"/>
              </a:rPr>
              <a:t>for </a:t>
            </a:r>
            <a:r>
              <a:rPr lang="en-US" altLang="zh-CN" sz="2400" b="1" dirty="0">
                <a:latin typeface="Times New Roman" panose="02020603050405020304" pitchFamily="18" charset="0"/>
                <a:cs typeface="Times New Roman" panose="02020603050405020304" pitchFamily="18" charset="0"/>
              </a:rPr>
              <a:t>executing the entire signal processing </a:t>
            </a:r>
            <a:r>
              <a:rPr lang="en-US" altLang="zh-CN" sz="2400" dirty="0" smtClean="0">
                <a:latin typeface="Times New Roman" panose="02020603050405020304" pitchFamily="18" charset="0"/>
                <a:cs typeface="Times New Roman" panose="02020603050405020304" pitchFamily="18" charset="0"/>
              </a:rPr>
              <a:t>chain that </a:t>
            </a:r>
            <a:r>
              <a:rPr lang="en-US" altLang="zh-CN" sz="2400" dirty="0">
                <a:latin typeface="Times New Roman" panose="02020603050405020304" pitchFamily="18" charset="0"/>
                <a:cs typeface="Times New Roman" panose="02020603050405020304" pitchFamily="18" charset="0"/>
              </a:rPr>
              <a:t>regards </a:t>
            </a:r>
            <a:r>
              <a:rPr lang="en-US" altLang="zh-CN" sz="2400" b="1" dirty="0">
                <a:latin typeface="Times New Roman" panose="02020603050405020304" pitchFamily="18" charset="0"/>
                <a:cs typeface="Times New Roman" panose="02020603050405020304" pitchFamily="18" charset="0"/>
              </a:rPr>
              <a:t>raw channel data frames </a:t>
            </a:r>
            <a:r>
              <a:rPr lang="en-US" altLang="zh-CN" sz="2400" dirty="0">
                <a:latin typeface="Times New Roman" panose="02020603050405020304" pitchFamily="18" charset="0"/>
                <a:cs typeface="Times New Roman" panose="02020603050405020304" pitchFamily="18" charset="0"/>
              </a:rPr>
              <a:t>as its input</a:t>
            </a:r>
            <a:r>
              <a:rPr lang="en-US" altLang="zh-CN" sz="2400" dirty="0" smtClean="0">
                <a:latin typeface="Times New Roman" panose="02020603050405020304" pitchFamily="18" charset="0"/>
                <a:cs typeface="Times New Roman" panose="02020603050405020304" pitchFamily="18" charset="0"/>
              </a:rPr>
              <a:t>.</a:t>
            </a:r>
            <a:endParaRPr lang="en-US" altLang="zh-CN" sz="24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pic>
        <p:nvPicPr>
          <p:cNvPr id="5" name="图片 4"/>
          <p:cNvPicPr>
            <a:picLocks noChangeAspect="1"/>
          </p:cNvPicPr>
          <p:nvPr/>
        </p:nvPicPr>
        <p:blipFill>
          <a:blip r:embed="rId1"/>
          <a:stretch>
            <a:fillRect/>
          </a:stretch>
        </p:blipFill>
        <p:spPr>
          <a:xfrm>
            <a:off x="5651381" y="2333295"/>
            <a:ext cx="5436875" cy="4427170"/>
          </a:xfrm>
          <a:prstGeom prst="rect">
            <a:avLst/>
          </a:prstGeom>
        </p:spPr>
      </p:pic>
      <p:sp>
        <p:nvSpPr>
          <p:cNvPr id="6" name="矩形 5"/>
          <p:cNvSpPr/>
          <p:nvPr/>
        </p:nvSpPr>
        <p:spPr>
          <a:xfrm>
            <a:off x="1203419" y="2297295"/>
            <a:ext cx="4076504" cy="1200329"/>
          </a:xfrm>
          <a:prstGeom prst="rect">
            <a:avLst/>
          </a:prstGeom>
        </p:spPr>
        <p:txBody>
          <a:bodyPr wrap="square">
            <a:spAutoFit/>
          </a:bodyPr>
          <a:lstStyle/>
          <a:p>
            <a:pPr algn="just"/>
            <a:endParaRPr lang="en-US" altLang="zh-CN" dirty="0">
              <a:latin typeface="Times New Roman" panose="02020603050405020304" pitchFamily="18" charset="0"/>
              <a:cs typeface="Times New Roman" panose="02020603050405020304" pitchFamily="18" charset="0"/>
            </a:endParaRPr>
          </a:p>
          <a:p>
            <a:pPr algn="just"/>
            <a:r>
              <a:rPr lang="en-US" altLang="zh-CN" dirty="0">
                <a:latin typeface="Times New Roman" panose="02020603050405020304" pitchFamily="18" charset="0"/>
                <a:cs typeface="Times New Roman" panose="02020603050405020304" pitchFamily="18" charset="0"/>
              </a:rPr>
              <a:t>GPU has been leveraged as an enabling technology to facilitate high-throughput </a:t>
            </a:r>
            <a:r>
              <a:rPr lang="en-US" altLang="zh-CN" dirty="0" smtClean="0">
                <a:latin typeface="Times New Roman" panose="02020603050405020304" pitchFamily="18" charset="0"/>
                <a:cs typeface="Times New Roman" panose="02020603050405020304" pitchFamily="18" charset="0"/>
              </a:rPr>
              <a:t>parallel processing </a:t>
            </a:r>
            <a:r>
              <a:rPr lang="en-US" altLang="zh-CN" dirty="0">
                <a:latin typeface="Times New Roman" panose="02020603050405020304" pitchFamily="18" charset="0"/>
                <a:cs typeface="Times New Roman" panose="02020603050405020304" pitchFamily="18" charset="0"/>
              </a:rPr>
              <a:t>of raw data samples</a:t>
            </a:r>
            <a:endParaRPr lang="en-US" altLang="zh-CN"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11" name="文本框 10"/>
          <p:cNvSpPr txBox="1"/>
          <p:nvPr/>
        </p:nvSpPr>
        <p:spPr>
          <a:xfrm>
            <a:off x="750244" y="291525"/>
            <a:ext cx="10565841" cy="584775"/>
          </a:xfrm>
          <a:prstGeom prst="rect">
            <a:avLst/>
          </a:prstGeom>
          <a:noFill/>
        </p:spPr>
        <p:txBody>
          <a:bodyPr wrap="none" rtlCol="0">
            <a:spAutoFit/>
          </a:bodyPr>
          <a:lstStyle/>
          <a:p>
            <a:r>
              <a:rPr lang="en-US" altLang="zh-CN" sz="3200" b="1" dirty="0">
                <a:solidFill>
                  <a:srgbClr val="0D3688"/>
                </a:solidFill>
                <a:latin typeface="Times New Roman" panose="02020603050405020304" pitchFamily="18" charset="0"/>
                <a:cs typeface="Times New Roman" panose="02020603050405020304" pitchFamily="18" charset="0"/>
              </a:rPr>
              <a:t>Architecture of Open Platforms: Software-Based Platforms</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
        <p:nvSpPr>
          <p:cNvPr id="2" name="矩形 1"/>
          <p:cNvSpPr/>
          <p:nvPr/>
        </p:nvSpPr>
        <p:spPr>
          <a:xfrm>
            <a:off x="780836" y="1086991"/>
            <a:ext cx="10823560" cy="579967"/>
          </a:xfrm>
          <a:prstGeom prst="rect">
            <a:avLst/>
          </a:prstGeom>
        </p:spPr>
        <p:txBody>
          <a:bodyPr wrap="square">
            <a:spAutoFit/>
          </a:bodyPr>
          <a:lstStyle/>
          <a:p>
            <a:pPr algn="just">
              <a:lnSpc>
                <a:spcPct val="150000"/>
              </a:lnSpc>
            </a:pPr>
            <a:r>
              <a:rPr lang="en-US" altLang="zh-CN" sz="2400" b="1" dirty="0" smtClean="0">
                <a:solidFill>
                  <a:srgbClr val="0070C0"/>
                </a:solidFill>
                <a:latin typeface="Times New Roman" panose="02020603050405020304" pitchFamily="18" charset="0"/>
                <a:cs typeface="Times New Roman" panose="02020603050405020304" pitchFamily="18" charset="0"/>
              </a:rPr>
              <a:t>Programmability </a:t>
            </a:r>
            <a:r>
              <a:rPr lang="en-US" altLang="zh-CN" sz="2400" b="1" dirty="0">
                <a:solidFill>
                  <a:srgbClr val="0070C0"/>
                </a:solidFill>
                <a:latin typeface="Times New Roman" panose="02020603050405020304" pitchFamily="18" charset="0"/>
                <a:cs typeface="Times New Roman" panose="02020603050405020304" pitchFamily="18" charset="0"/>
              </a:rPr>
              <a:t>of System </a:t>
            </a:r>
            <a:r>
              <a:rPr lang="en-US" altLang="zh-CN" sz="2400" b="1" dirty="0" smtClean="0">
                <a:solidFill>
                  <a:srgbClr val="0070C0"/>
                </a:solidFill>
                <a:latin typeface="Times New Roman" panose="02020603050405020304" pitchFamily="18" charset="0"/>
                <a:cs typeface="Times New Roman" panose="02020603050405020304" pitchFamily="18" charset="0"/>
              </a:rPr>
              <a:t>Operations</a:t>
            </a:r>
            <a:endParaRPr lang="en-US" altLang="zh-CN" sz="2400" b="1" dirty="0">
              <a:solidFill>
                <a:srgbClr val="0070C0"/>
              </a:solidFill>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pic>
        <p:nvPicPr>
          <p:cNvPr id="3" name="图片 2"/>
          <p:cNvPicPr>
            <a:picLocks noChangeAspect="1"/>
          </p:cNvPicPr>
          <p:nvPr/>
        </p:nvPicPr>
        <p:blipFill>
          <a:blip r:embed="rId1"/>
          <a:stretch>
            <a:fillRect/>
          </a:stretch>
        </p:blipFill>
        <p:spPr>
          <a:xfrm>
            <a:off x="919557" y="2117865"/>
            <a:ext cx="10328885" cy="4238485"/>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11" name="文本框 10"/>
          <p:cNvSpPr txBox="1"/>
          <p:nvPr/>
        </p:nvSpPr>
        <p:spPr>
          <a:xfrm>
            <a:off x="750244" y="291525"/>
            <a:ext cx="10565841" cy="584775"/>
          </a:xfrm>
          <a:prstGeom prst="rect">
            <a:avLst/>
          </a:prstGeom>
          <a:noFill/>
        </p:spPr>
        <p:txBody>
          <a:bodyPr wrap="none" rtlCol="0">
            <a:spAutoFit/>
          </a:bodyPr>
          <a:lstStyle/>
          <a:p>
            <a:r>
              <a:rPr lang="en-US" altLang="zh-CN" sz="3200" b="1" dirty="0">
                <a:solidFill>
                  <a:srgbClr val="0D3688"/>
                </a:solidFill>
                <a:latin typeface="Times New Roman" panose="02020603050405020304" pitchFamily="18" charset="0"/>
                <a:cs typeface="Times New Roman" panose="02020603050405020304" pitchFamily="18" charset="0"/>
              </a:rPr>
              <a:t>Architecture of Open Platforms: Software-Based Platforms</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
        <p:nvSpPr>
          <p:cNvPr id="2" name="矩形 1"/>
          <p:cNvSpPr/>
          <p:nvPr/>
        </p:nvSpPr>
        <p:spPr>
          <a:xfrm>
            <a:off x="992934" y="2188204"/>
            <a:ext cx="10182132" cy="2462213"/>
          </a:xfrm>
          <a:prstGeom prst="rect">
            <a:avLst/>
          </a:prstGeom>
        </p:spPr>
        <p:txBody>
          <a:bodyPr wrap="square">
            <a:spAutoFit/>
          </a:bodyPr>
          <a:lstStyle/>
          <a:p>
            <a:pPr marL="342900" indent="-342900" algn="just">
              <a:lnSpc>
                <a:spcPct val="120000"/>
              </a:lnSpc>
              <a:spcBef>
                <a:spcPts val="1200"/>
              </a:spcBef>
              <a:buFont typeface="Arial" panose="020B0604020202020204" pitchFamily="34" charset="0"/>
              <a:buChar char="•"/>
            </a:pPr>
            <a:r>
              <a:rPr lang="en-US" altLang="zh-CN" sz="2400" dirty="0" smtClean="0">
                <a:latin typeface="Times New Roman" panose="02020603050405020304" pitchFamily="18" charset="0"/>
                <a:cs typeface="Times New Roman" panose="02020603050405020304" pitchFamily="18" charset="0"/>
              </a:rPr>
              <a:t>Software-based </a:t>
            </a:r>
            <a:r>
              <a:rPr lang="en-US" altLang="zh-CN" sz="2400" dirty="0">
                <a:latin typeface="Times New Roman" panose="02020603050405020304" pitchFamily="18" charset="0"/>
                <a:cs typeface="Times New Roman" panose="02020603050405020304" pitchFamily="18" charset="0"/>
              </a:rPr>
              <a:t>OPs offer researchers the convenience of using C/C++ or MATLAB to prototype new signal processing methods that work with raw channel data. </a:t>
            </a:r>
            <a:endParaRPr lang="en-US" altLang="zh-CN" sz="2400" dirty="0" smtClean="0">
              <a:latin typeface="Times New Roman" panose="02020603050405020304" pitchFamily="18" charset="0"/>
              <a:cs typeface="Times New Roman" panose="02020603050405020304" pitchFamily="18" charset="0"/>
            </a:endParaRPr>
          </a:p>
          <a:p>
            <a:pPr marL="342900" indent="-342900" algn="just">
              <a:lnSpc>
                <a:spcPct val="120000"/>
              </a:lnSpc>
              <a:spcBef>
                <a:spcPts val="1200"/>
              </a:spcBef>
              <a:buFont typeface="Arial" panose="020B0604020202020204" pitchFamily="34" charset="0"/>
              <a:buChar char="•"/>
            </a:pPr>
            <a:r>
              <a:rPr lang="en-US" altLang="zh-CN" sz="2400" dirty="0" smtClean="0">
                <a:latin typeface="Times New Roman" panose="02020603050405020304" pitchFamily="18" charset="0"/>
                <a:cs typeface="Times New Roman" panose="02020603050405020304" pitchFamily="18" charset="0"/>
              </a:rPr>
              <a:t>The </a:t>
            </a:r>
            <a:r>
              <a:rPr lang="en-US" altLang="zh-CN" sz="2400" dirty="0">
                <a:latin typeface="Times New Roman" panose="02020603050405020304" pitchFamily="18" charset="0"/>
                <a:cs typeface="Times New Roman" panose="02020603050405020304" pitchFamily="18" charset="0"/>
              </a:rPr>
              <a:t>savings in development time effectively serve to accelerate the pace of development for new ultrasound imaging techniques.</a:t>
            </a:r>
            <a:endParaRPr lang="en-US" altLang="zh-CN" sz="24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内容占位符 2"/>
          <p:cNvSpPr txBox="1"/>
          <p:nvPr/>
        </p:nvSpPr>
        <p:spPr>
          <a:xfrm>
            <a:off x="1502410" y="2030095"/>
            <a:ext cx="10253345" cy="4167505"/>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base">
              <a:lnSpc>
                <a:spcPct val="120000"/>
              </a:lnSpc>
              <a:buClr>
                <a:srgbClr val="0D3688"/>
              </a:buClr>
              <a:buFont typeface="Wingdings" panose="05000000000000000000" pitchFamily="2" charset="2"/>
              <a:buChar char="l"/>
            </a:pPr>
            <a:r>
              <a:rPr lang="en-US" altLang="zh-CN" b="1" cap="small" dirty="0" smtClean="0">
                <a:effectLst>
                  <a:outerShdw sx="0" sy="0">
                    <a:srgbClr val="000000"/>
                  </a:outerShdw>
                </a:effectLst>
              </a:rPr>
              <a:t> Review(2014)</a:t>
            </a:r>
            <a:endParaRPr lang="zh-CN" altLang="zh-CN" b="1" cap="small" dirty="0" smtClean="0">
              <a:effectLst>
                <a:outerShdw sx="0" sy="0">
                  <a:srgbClr val="000000"/>
                </a:outerShdw>
              </a:effectLst>
            </a:endParaRPr>
          </a:p>
          <a:p>
            <a:pPr fontAlgn="base">
              <a:lnSpc>
                <a:spcPct val="120000"/>
              </a:lnSpc>
              <a:buClr>
                <a:srgbClr val="0D3688"/>
              </a:buClr>
              <a:buFont typeface="Wingdings" panose="05000000000000000000" pitchFamily="2" charset="2"/>
              <a:buChar char="l"/>
            </a:pPr>
            <a:r>
              <a:rPr lang="en-US" altLang="zh-CN" b="1" cap="small" dirty="0" smtClean="0">
                <a:effectLst>
                  <a:outerShdw sx="0" sy="0">
                    <a:srgbClr val="000000"/>
                  </a:outerShdw>
                </a:effectLst>
              </a:rPr>
              <a:t> Coherent Plane-Wave Compounding for Very High Frame Rate Ultrasonography and Transient Elastography(2009)</a:t>
            </a:r>
            <a:endParaRPr lang="en-US" altLang="zh-CN" b="1" cap="small" dirty="0" smtClean="0">
              <a:effectLst>
                <a:outerShdw sx="0" sy="0">
                  <a:srgbClr val="000000"/>
                </a:outerShdw>
              </a:effectLst>
            </a:endParaRPr>
          </a:p>
          <a:p>
            <a:pPr fontAlgn="base">
              <a:lnSpc>
                <a:spcPct val="120000"/>
              </a:lnSpc>
              <a:buClr>
                <a:srgbClr val="0D3688"/>
              </a:buClr>
              <a:buFont typeface="Wingdings" panose="05000000000000000000" pitchFamily="2" charset="2"/>
              <a:buChar char="l"/>
            </a:pPr>
            <a:r>
              <a:rPr lang="en-US" altLang="zh-CN" b="1" cap="small" dirty="0" smtClean="0">
                <a:effectLst>
                  <a:outerShdw sx="0" sy="0">
                    <a:srgbClr val="000000"/>
                  </a:outerShdw>
                </a:effectLst>
              </a:rPr>
              <a:t> Ultrafast Ultrasound Imaging Using Combined Transmissions With Cross-Coherence-Based Reconstruction(2018)</a:t>
            </a:r>
            <a:endParaRPr lang="en-US" altLang="zh-CN" b="1" cap="small" dirty="0" smtClean="0">
              <a:effectLst>
                <a:outerShdw sx="0" sy="0">
                  <a:srgbClr val="000000"/>
                </a:outerShdw>
              </a:effectLst>
            </a:endParaRPr>
          </a:p>
          <a:p>
            <a:pPr fontAlgn="base">
              <a:lnSpc>
                <a:spcPct val="120000"/>
              </a:lnSpc>
              <a:buClr>
                <a:srgbClr val="0D3688"/>
              </a:buClr>
              <a:buFont typeface="Wingdings" panose="05000000000000000000" pitchFamily="2" charset="2"/>
              <a:buChar char="l"/>
            </a:pPr>
            <a:r>
              <a:rPr lang="en-US" altLang="zh-CN" b="1" cap="small" dirty="0" smtClean="0">
                <a:effectLst>
                  <a:outerShdw sx="0" sy="0">
                    <a:srgbClr val="000000"/>
                  </a:outerShdw>
                </a:effectLst>
              </a:rPr>
              <a:t> </a:t>
            </a:r>
            <a:r>
              <a:rPr lang="en-US" altLang="zh-CN" b="1" cap="small" dirty="0">
                <a:effectLst>
                  <a:outerShdw sx="0" sy="0">
                    <a:srgbClr val="000000"/>
                  </a:outerShdw>
                </a:effectLst>
              </a:rPr>
              <a:t>Ultrafast Ultrasound Imaging With Cascaded Dual-Polarity Waves(2018)</a:t>
            </a:r>
            <a:endParaRPr lang="zh-CN" altLang="zh-CN" b="1" cap="small" dirty="0">
              <a:effectLst>
                <a:outerShdw sx="0" sy="0">
                  <a:srgbClr val="000000"/>
                </a:outerShdw>
              </a:effectLst>
            </a:endParaRPr>
          </a:p>
        </p:txBody>
      </p:sp>
      <p:grpSp>
        <p:nvGrpSpPr>
          <p:cNvPr id="10" name="组合 9"/>
          <p:cNvGrpSpPr/>
          <p:nvPr/>
        </p:nvGrpSpPr>
        <p:grpSpPr>
          <a:xfrm>
            <a:off x="428626" y="314325"/>
            <a:ext cx="3676652" cy="1348591"/>
            <a:chOff x="345288" y="419101"/>
            <a:chExt cx="3561455" cy="1247774"/>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45288" y="419101"/>
              <a:ext cx="3178963" cy="1247774"/>
            </a:xfrm>
            <a:prstGeom prst="rect">
              <a:avLst/>
            </a:prstGeom>
          </p:spPr>
        </p:pic>
        <p:pic>
          <p:nvPicPr>
            <p:cNvPr id="9" name="图片 8"/>
            <p:cNvPicPr>
              <a:picLocks noChangeAspect="1"/>
            </p:cNvPicPr>
            <p:nvPr/>
          </p:nvPicPr>
          <p:blipFill rotWithShape="1">
            <a:blip r:embed="rId1">
              <a:extLst>
                <a:ext uri="{28A0092B-C50C-407E-A947-70E740481C1C}">
                  <a14:useLocalDpi xmlns:a14="http://schemas.microsoft.com/office/drawing/2010/main" val="0"/>
                </a:ext>
              </a:extLst>
            </a:blip>
            <a:srcRect l="40490"/>
            <a:stretch>
              <a:fillRect/>
            </a:stretch>
          </p:blipFill>
          <p:spPr>
            <a:xfrm>
              <a:off x="1630268" y="419101"/>
              <a:ext cx="2276475" cy="1247774"/>
            </a:xfrm>
            <a:prstGeom prst="rect">
              <a:avLst/>
            </a:prstGeom>
          </p:spPr>
        </p:pic>
      </p:grpSp>
      <p:sp>
        <p:nvSpPr>
          <p:cNvPr id="7" name="文本框 6"/>
          <p:cNvSpPr txBox="1"/>
          <p:nvPr/>
        </p:nvSpPr>
        <p:spPr>
          <a:xfrm>
            <a:off x="1824153" y="681308"/>
            <a:ext cx="1838965" cy="707886"/>
          </a:xfrm>
          <a:prstGeom prst="rect">
            <a:avLst/>
          </a:prstGeom>
          <a:noFill/>
        </p:spPr>
        <p:txBody>
          <a:bodyPr wrap="none" rtlCol="0">
            <a:spAutoFit/>
          </a:bodyPr>
          <a:lstStyle/>
          <a:p>
            <a:r>
              <a:rPr lang="en-US" altLang="zh-CN" sz="4000" b="1" smtClean="0">
                <a:solidFill>
                  <a:srgbClr val="0D3688"/>
                </a:solidFill>
                <a:latin typeface="Times New Roman" panose="02020603050405020304" pitchFamily="18" charset="0"/>
                <a:cs typeface="Times New Roman" panose="02020603050405020304" pitchFamily="18" charset="0"/>
              </a:rPr>
              <a:t>Outline</a:t>
            </a:r>
            <a:endParaRPr lang="zh-CN" altLang="en-US" sz="4000" b="1">
              <a:solidFill>
                <a:srgbClr val="0D3688"/>
              </a:solidFill>
              <a:latin typeface="Times New Roman" panose="02020603050405020304" pitchFamily="18" charset="0"/>
              <a:cs typeface="Times New Roman" panose="02020603050405020304" pitchFamily="18" charset="0"/>
            </a:endParaRPr>
          </a:p>
        </p:txBody>
      </p:sp>
      <p:sp>
        <p:nvSpPr>
          <p:cNvPr id="5" name="灯片编号占位符 4"/>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11" name="文本框 10"/>
          <p:cNvSpPr txBox="1"/>
          <p:nvPr/>
        </p:nvSpPr>
        <p:spPr>
          <a:xfrm>
            <a:off x="750244" y="291525"/>
            <a:ext cx="10795071" cy="584775"/>
          </a:xfrm>
          <a:prstGeom prst="rect">
            <a:avLst/>
          </a:prstGeom>
          <a:noFill/>
        </p:spPr>
        <p:txBody>
          <a:bodyPr wrap="none" rtlCol="0">
            <a:spAutoFit/>
          </a:bodyPr>
          <a:lstStyle/>
          <a:p>
            <a:r>
              <a:rPr lang="en-US" altLang="zh-CN" sz="3200" b="1" dirty="0">
                <a:solidFill>
                  <a:srgbClr val="0D3688"/>
                </a:solidFill>
                <a:latin typeface="Times New Roman" panose="02020603050405020304" pitchFamily="18" charset="0"/>
                <a:cs typeface="Times New Roman" panose="02020603050405020304" pitchFamily="18" charset="0"/>
              </a:rPr>
              <a:t>Architecture of Open Platforms: Hardware-Based Platforms</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
        <p:nvSpPr>
          <p:cNvPr id="2" name="矩形 1"/>
          <p:cNvSpPr/>
          <p:nvPr/>
        </p:nvSpPr>
        <p:spPr>
          <a:xfrm>
            <a:off x="750244" y="2259770"/>
            <a:ext cx="2317421" cy="1200329"/>
          </a:xfrm>
          <a:prstGeom prst="rect">
            <a:avLst/>
          </a:prstGeom>
        </p:spPr>
        <p:txBody>
          <a:bodyPr wrap="square">
            <a:spAutoFit/>
          </a:bodyPr>
          <a:lstStyle/>
          <a:p>
            <a:pPr algn="just">
              <a:lnSpc>
                <a:spcPct val="150000"/>
              </a:lnSpc>
            </a:pPr>
            <a:r>
              <a:rPr lang="en-US" altLang="zh-CN" sz="2400" b="1" dirty="0" smtClean="0">
                <a:solidFill>
                  <a:srgbClr val="0070C0"/>
                </a:solidFill>
                <a:latin typeface="Times New Roman" panose="02020603050405020304" pitchFamily="18" charset="0"/>
                <a:cs typeface="Times New Roman" panose="02020603050405020304" pitchFamily="18" charset="0"/>
              </a:rPr>
              <a:t>General System</a:t>
            </a:r>
            <a:endParaRPr lang="en-US" altLang="zh-CN" sz="2400" b="1" dirty="0" smtClean="0">
              <a:solidFill>
                <a:srgbClr val="0070C0"/>
              </a:solidFill>
              <a:latin typeface="Times New Roman" panose="02020603050405020304" pitchFamily="18" charset="0"/>
              <a:cs typeface="Times New Roman" panose="02020603050405020304" pitchFamily="18" charset="0"/>
            </a:endParaRPr>
          </a:p>
          <a:p>
            <a:pPr algn="just">
              <a:lnSpc>
                <a:spcPct val="150000"/>
              </a:lnSpc>
            </a:pPr>
            <a:r>
              <a:rPr lang="en-US" altLang="zh-CN" sz="2400" b="1" dirty="0" smtClean="0">
                <a:solidFill>
                  <a:srgbClr val="0070C0"/>
                </a:solidFill>
                <a:latin typeface="Times New Roman" panose="02020603050405020304" pitchFamily="18" charset="0"/>
                <a:cs typeface="Times New Roman" panose="02020603050405020304" pitchFamily="18" charset="0"/>
              </a:rPr>
              <a:t>Organization</a:t>
            </a:r>
            <a:endParaRPr lang="en-US" altLang="zh-CN" sz="2400" b="1" dirty="0" smtClean="0">
              <a:solidFill>
                <a:srgbClr val="0070C0"/>
              </a:solidFill>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pic>
        <p:nvPicPr>
          <p:cNvPr id="5" name="图片 4"/>
          <p:cNvPicPr>
            <a:picLocks noChangeAspect="1"/>
          </p:cNvPicPr>
          <p:nvPr/>
        </p:nvPicPr>
        <p:blipFill>
          <a:blip r:embed="rId1"/>
          <a:stretch>
            <a:fillRect/>
          </a:stretch>
        </p:blipFill>
        <p:spPr>
          <a:xfrm>
            <a:off x="3067665" y="2069733"/>
            <a:ext cx="8792370" cy="4565009"/>
          </a:xfrm>
          <a:prstGeom prst="rect">
            <a:avLst/>
          </a:prstGeom>
        </p:spPr>
      </p:pic>
      <p:sp>
        <p:nvSpPr>
          <p:cNvPr id="8" name="矩形 7"/>
          <p:cNvSpPr/>
          <p:nvPr/>
        </p:nvSpPr>
        <p:spPr>
          <a:xfrm>
            <a:off x="750244" y="996340"/>
            <a:ext cx="10823560" cy="830997"/>
          </a:xfrm>
          <a:prstGeom prst="rect">
            <a:avLst/>
          </a:prstGeom>
        </p:spPr>
        <p:txBody>
          <a:bodyPr wrap="square">
            <a:spAutoFit/>
          </a:bodyPr>
          <a:lstStyle/>
          <a:p>
            <a:pPr algn="just"/>
            <a:r>
              <a:rPr lang="en-US" altLang="zh-CN" sz="2400" dirty="0" smtClean="0">
                <a:latin typeface="Times New Roman" panose="02020603050405020304" pitchFamily="18" charset="0"/>
                <a:cs typeface="Times New Roman" panose="02020603050405020304" pitchFamily="18" charset="0"/>
              </a:rPr>
              <a:t>OP scanners </a:t>
            </a:r>
            <a:r>
              <a:rPr lang="en-US" altLang="zh-CN" sz="2400" dirty="0">
                <a:latin typeface="Times New Roman" panose="02020603050405020304" pitchFamily="18" charset="0"/>
                <a:cs typeface="Times New Roman" panose="02020603050405020304" pitchFamily="18" charset="0"/>
              </a:rPr>
              <a:t>that realize data processing via on-board computing hardware </a:t>
            </a:r>
            <a:r>
              <a:rPr lang="en-US" altLang="zh-CN" sz="2400" dirty="0" smtClean="0">
                <a:latin typeface="Times New Roman" panose="02020603050405020304" pitchFamily="18" charset="0"/>
                <a:cs typeface="Times New Roman" panose="02020603050405020304" pitchFamily="18" charset="0"/>
              </a:rPr>
              <a:t>such as </a:t>
            </a:r>
            <a:r>
              <a:rPr lang="en-US" altLang="zh-CN" sz="2400" dirty="0">
                <a:latin typeface="Times New Roman" panose="02020603050405020304" pitchFamily="18" charset="0"/>
                <a:cs typeface="Times New Roman" panose="02020603050405020304" pitchFamily="18" charset="0"/>
              </a:rPr>
              <a:t>FPGA, digital signal processor (DSP), and system on </a:t>
            </a:r>
            <a:r>
              <a:rPr lang="en-US" altLang="zh-CN" sz="2400" dirty="0" smtClean="0">
                <a:latin typeface="Times New Roman" panose="02020603050405020304" pitchFamily="18" charset="0"/>
                <a:cs typeface="Times New Roman" panose="02020603050405020304" pitchFamily="18" charset="0"/>
              </a:rPr>
              <a:t>chip (</a:t>
            </a:r>
            <a:r>
              <a:rPr lang="en-US" altLang="zh-CN" sz="2400" dirty="0" err="1" smtClean="0">
                <a:latin typeface="Times New Roman" panose="02020603050405020304" pitchFamily="18" charset="0"/>
                <a:cs typeface="Times New Roman" panose="02020603050405020304" pitchFamily="18" charset="0"/>
              </a:rPr>
              <a:t>SoC</a:t>
            </a:r>
            <a:r>
              <a:rPr lang="en-US" altLang="zh-CN" sz="2400" dirty="0" smtClean="0">
                <a:latin typeface="Times New Roman" panose="02020603050405020304" pitchFamily="18" charset="0"/>
                <a:cs typeface="Times New Roman" panose="02020603050405020304" pitchFamily="18" charset="0"/>
              </a:rPr>
              <a:t>)</a:t>
            </a:r>
            <a:endParaRPr lang="en-US" altLang="zh-CN" sz="2000" dirty="0" smtClean="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11" name="文本框 10"/>
          <p:cNvSpPr txBox="1"/>
          <p:nvPr/>
        </p:nvSpPr>
        <p:spPr>
          <a:xfrm>
            <a:off x="750244" y="291525"/>
            <a:ext cx="10795071" cy="584775"/>
          </a:xfrm>
          <a:prstGeom prst="rect">
            <a:avLst/>
          </a:prstGeom>
          <a:noFill/>
        </p:spPr>
        <p:txBody>
          <a:bodyPr wrap="none" rtlCol="0">
            <a:spAutoFit/>
          </a:bodyPr>
          <a:lstStyle/>
          <a:p>
            <a:r>
              <a:rPr lang="en-US" altLang="zh-CN" sz="3200" b="1" dirty="0">
                <a:solidFill>
                  <a:srgbClr val="0D3688"/>
                </a:solidFill>
                <a:latin typeface="Times New Roman" panose="02020603050405020304" pitchFamily="18" charset="0"/>
                <a:cs typeface="Times New Roman" panose="02020603050405020304" pitchFamily="18" charset="0"/>
              </a:rPr>
              <a:t>Architecture of Open Platforms: Hardware-Based Platforms</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
        <p:nvSpPr>
          <p:cNvPr id="2" name="矩形 1"/>
          <p:cNvSpPr/>
          <p:nvPr/>
        </p:nvSpPr>
        <p:spPr>
          <a:xfrm>
            <a:off x="848930" y="986661"/>
            <a:ext cx="6116075" cy="579967"/>
          </a:xfrm>
          <a:prstGeom prst="rect">
            <a:avLst/>
          </a:prstGeom>
        </p:spPr>
        <p:txBody>
          <a:bodyPr wrap="square">
            <a:spAutoFit/>
          </a:bodyPr>
          <a:lstStyle/>
          <a:p>
            <a:pPr algn="just">
              <a:lnSpc>
                <a:spcPct val="150000"/>
              </a:lnSpc>
            </a:pPr>
            <a:r>
              <a:rPr lang="en-US" altLang="zh-CN" sz="2400" b="1" dirty="0">
                <a:solidFill>
                  <a:srgbClr val="0070C0"/>
                </a:solidFill>
                <a:latin typeface="Times New Roman" panose="02020603050405020304" pitchFamily="18" charset="0"/>
                <a:cs typeface="Times New Roman" panose="02020603050405020304" pitchFamily="18" charset="0"/>
              </a:rPr>
              <a:t>Hardware </a:t>
            </a:r>
            <a:r>
              <a:rPr lang="en-US" altLang="zh-CN" sz="2400" b="1" dirty="0" smtClean="0">
                <a:solidFill>
                  <a:srgbClr val="0070C0"/>
                </a:solidFill>
                <a:latin typeface="Times New Roman" panose="02020603050405020304" pitchFamily="18" charset="0"/>
                <a:cs typeface="Times New Roman" panose="02020603050405020304" pitchFamily="18" charset="0"/>
              </a:rPr>
              <a:t>Architecture</a:t>
            </a:r>
            <a:endParaRPr lang="en-US" altLang="zh-CN" sz="2400" b="1" dirty="0">
              <a:solidFill>
                <a:srgbClr val="0070C0"/>
              </a:solidFill>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pic>
        <p:nvPicPr>
          <p:cNvPr id="3" name="图片 2"/>
          <p:cNvPicPr>
            <a:picLocks noChangeAspect="1"/>
          </p:cNvPicPr>
          <p:nvPr/>
        </p:nvPicPr>
        <p:blipFill>
          <a:blip r:embed="rId1"/>
          <a:stretch>
            <a:fillRect/>
          </a:stretch>
        </p:blipFill>
        <p:spPr>
          <a:xfrm>
            <a:off x="625194" y="2761010"/>
            <a:ext cx="7463661" cy="3777902"/>
          </a:xfrm>
          <a:prstGeom prst="rect">
            <a:avLst/>
          </a:prstGeom>
        </p:spPr>
      </p:pic>
      <p:sp>
        <p:nvSpPr>
          <p:cNvPr id="5" name="矩形 4"/>
          <p:cNvSpPr/>
          <p:nvPr/>
        </p:nvSpPr>
        <p:spPr>
          <a:xfrm>
            <a:off x="858966" y="1458090"/>
            <a:ext cx="10395935" cy="757130"/>
          </a:xfrm>
          <a:prstGeom prst="rect">
            <a:avLst/>
          </a:prstGeom>
        </p:spPr>
        <p:txBody>
          <a:bodyPr wrap="square">
            <a:spAutoFit/>
          </a:bodyPr>
          <a:lstStyle/>
          <a:p>
            <a:pPr>
              <a:lnSpc>
                <a:spcPct val="120000"/>
              </a:lnSpc>
            </a:pPr>
            <a:r>
              <a:rPr lang="en-US" altLang="zh-CN" dirty="0">
                <a:solidFill>
                  <a:srgbClr val="231F20"/>
                </a:solidFill>
                <a:latin typeface="Times New Roman" panose="02020603050405020304" pitchFamily="18" charset="0"/>
                <a:cs typeface="Times New Roman" panose="02020603050405020304" pitchFamily="18" charset="0"/>
              </a:rPr>
              <a:t>A hardware-based OP may be devised using a </a:t>
            </a:r>
            <a:r>
              <a:rPr lang="en-US" altLang="zh-CN" b="1" dirty="0" smtClean="0">
                <a:solidFill>
                  <a:srgbClr val="231F20"/>
                </a:solidFill>
                <a:latin typeface="Times New Roman" panose="02020603050405020304" pitchFamily="18" charset="0"/>
                <a:cs typeface="Times New Roman" panose="02020603050405020304" pitchFamily="18" charset="0"/>
              </a:rPr>
              <a:t>modular design </a:t>
            </a:r>
            <a:r>
              <a:rPr lang="en-US" altLang="zh-CN" b="1" dirty="0">
                <a:solidFill>
                  <a:srgbClr val="231F20"/>
                </a:solidFill>
                <a:latin typeface="Times New Roman" panose="02020603050405020304" pitchFamily="18" charset="0"/>
                <a:cs typeface="Times New Roman" panose="02020603050405020304" pitchFamily="18" charset="0"/>
              </a:rPr>
              <a:t>approach </a:t>
            </a:r>
            <a:r>
              <a:rPr lang="en-US" altLang="zh-CN" dirty="0">
                <a:solidFill>
                  <a:srgbClr val="231F20"/>
                </a:solidFill>
                <a:latin typeface="Times New Roman" panose="02020603050405020304" pitchFamily="18" charset="0"/>
                <a:cs typeface="Times New Roman" panose="02020603050405020304" pitchFamily="18" charset="0"/>
              </a:rPr>
              <a:t>to effectively facilitate the scaling of </a:t>
            </a:r>
            <a:r>
              <a:rPr lang="en-US" altLang="zh-CN" dirty="0" smtClean="0">
                <a:solidFill>
                  <a:srgbClr val="231F20"/>
                </a:solidFill>
                <a:latin typeface="Times New Roman" panose="02020603050405020304" pitchFamily="18" charset="0"/>
                <a:cs typeface="Times New Roman" panose="02020603050405020304" pitchFamily="18" charset="0"/>
              </a:rPr>
              <a:t>system complexity </a:t>
            </a:r>
            <a:r>
              <a:rPr lang="en-US" altLang="zh-CN" dirty="0">
                <a:solidFill>
                  <a:srgbClr val="231F20"/>
                </a:solidFill>
                <a:latin typeface="Times New Roman" panose="02020603050405020304" pitchFamily="18" charset="0"/>
                <a:cs typeface="Times New Roman" panose="02020603050405020304" pitchFamily="18" charset="0"/>
              </a:rPr>
              <a:t>in terms of both PCB design and programmability.</a:t>
            </a:r>
            <a:endParaRPr lang="zh-CN" altLang="en-US" dirty="0">
              <a:latin typeface="Times New Roman" panose="02020603050405020304" pitchFamily="18" charset="0"/>
              <a:cs typeface="Times New Roman" panose="02020603050405020304" pitchFamily="18" charset="0"/>
            </a:endParaRPr>
          </a:p>
        </p:txBody>
      </p:sp>
      <p:pic>
        <p:nvPicPr>
          <p:cNvPr id="8" name="图片 7"/>
          <p:cNvPicPr>
            <a:picLocks noChangeAspect="1"/>
          </p:cNvPicPr>
          <p:nvPr/>
        </p:nvPicPr>
        <p:blipFill>
          <a:blip r:embed="rId2"/>
          <a:stretch>
            <a:fillRect/>
          </a:stretch>
        </p:blipFill>
        <p:spPr>
          <a:xfrm>
            <a:off x="8158342" y="2473568"/>
            <a:ext cx="3647716" cy="4247907"/>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11" name="文本框 10"/>
          <p:cNvSpPr txBox="1"/>
          <p:nvPr/>
        </p:nvSpPr>
        <p:spPr>
          <a:xfrm>
            <a:off x="750244" y="291525"/>
            <a:ext cx="10795071" cy="584775"/>
          </a:xfrm>
          <a:prstGeom prst="rect">
            <a:avLst/>
          </a:prstGeom>
          <a:noFill/>
        </p:spPr>
        <p:txBody>
          <a:bodyPr wrap="none" rtlCol="0">
            <a:spAutoFit/>
          </a:bodyPr>
          <a:lstStyle/>
          <a:p>
            <a:r>
              <a:rPr lang="en-US" altLang="zh-CN" sz="3200" b="1" dirty="0">
                <a:solidFill>
                  <a:srgbClr val="0D3688"/>
                </a:solidFill>
                <a:latin typeface="Times New Roman" panose="02020603050405020304" pitchFamily="18" charset="0"/>
                <a:cs typeface="Times New Roman" panose="02020603050405020304" pitchFamily="18" charset="0"/>
              </a:rPr>
              <a:t>Architecture of Open Platforms: Hardware-Based Platforms</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
        <p:nvSpPr>
          <p:cNvPr id="2" name="矩形 1"/>
          <p:cNvSpPr/>
          <p:nvPr/>
        </p:nvSpPr>
        <p:spPr>
          <a:xfrm>
            <a:off x="780836" y="1086991"/>
            <a:ext cx="10823560" cy="579967"/>
          </a:xfrm>
          <a:prstGeom prst="rect">
            <a:avLst/>
          </a:prstGeom>
        </p:spPr>
        <p:txBody>
          <a:bodyPr wrap="square">
            <a:spAutoFit/>
          </a:bodyPr>
          <a:lstStyle/>
          <a:p>
            <a:pPr algn="just">
              <a:lnSpc>
                <a:spcPct val="150000"/>
              </a:lnSpc>
            </a:pPr>
            <a:r>
              <a:rPr lang="en-US" altLang="zh-CN" sz="2400" b="1" dirty="0">
                <a:solidFill>
                  <a:srgbClr val="0070C0"/>
                </a:solidFill>
                <a:latin typeface="Times New Roman" panose="02020603050405020304" pitchFamily="18" charset="0"/>
                <a:cs typeface="Times New Roman" panose="02020603050405020304" pitchFamily="18" charset="0"/>
              </a:rPr>
              <a:t>Data Acquisition and On-Board </a:t>
            </a:r>
            <a:r>
              <a:rPr lang="en-US" altLang="zh-CN" sz="2400" b="1" dirty="0" smtClean="0">
                <a:solidFill>
                  <a:srgbClr val="0070C0"/>
                </a:solidFill>
                <a:latin typeface="Times New Roman" panose="02020603050405020304" pitchFamily="18" charset="0"/>
                <a:cs typeface="Times New Roman" panose="02020603050405020304" pitchFamily="18" charset="0"/>
              </a:rPr>
              <a:t>Processing</a:t>
            </a:r>
            <a:endParaRPr lang="en-US" altLang="zh-CN" sz="2400" b="1" dirty="0" smtClean="0">
              <a:solidFill>
                <a:srgbClr val="0070C0"/>
              </a:solidFill>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3" name="矩形 2"/>
          <p:cNvSpPr/>
          <p:nvPr/>
        </p:nvSpPr>
        <p:spPr>
          <a:xfrm>
            <a:off x="1413838" y="1988089"/>
            <a:ext cx="2438315" cy="1200329"/>
          </a:xfrm>
          <a:prstGeom prst="rect">
            <a:avLst/>
          </a:prstGeom>
          <a:ln w="19050">
            <a:solidFill>
              <a:schemeClr val="accent1"/>
            </a:solidFill>
          </a:ln>
        </p:spPr>
        <p:txBody>
          <a:bodyPr wrap="square">
            <a:spAutoFit/>
          </a:bodyPr>
          <a:lstStyle/>
          <a:p>
            <a:pPr algn="just">
              <a:spcBef>
                <a:spcPts val="1200"/>
              </a:spcBef>
            </a:pPr>
            <a:r>
              <a:rPr lang="en-US" altLang="zh-CN" dirty="0" smtClean="0">
                <a:solidFill>
                  <a:srgbClr val="231F20"/>
                </a:solidFill>
                <a:latin typeface="Times New Roman" panose="02020603050405020304" pitchFamily="18" charset="0"/>
                <a:cs typeface="Times New Roman" panose="02020603050405020304" pitchFamily="18" charset="0"/>
              </a:rPr>
              <a:t>Each </a:t>
            </a:r>
            <a:r>
              <a:rPr lang="en-US" altLang="zh-CN" dirty="0">
                <a:solidFill>
                  <a:srgbClr val="231F20"/>
                </a:solidFill>
                <a:latin typeface="Times New Roman" panose="02020603050405020304" pitchFamily="18" charset="0"/>
                <a:cs typeface="Times New Roman" panose="02020603050405020304" pitchFamily="18" charset="0"/>
              </a:rPr>
              <a:t>FE board during its </a:t>
            </a:r>
            <a:r>
              <a:rPr lang="en-US" altLang="zh-CN" b="1" dirty="0">
                <a:solidFill>
                  <a:srgbClr val="231F20"/>
                </a:solidFill>
                <a:latin typeface="Times New Roman" panose="02020603050405020304" pitchFamily="18" charset="0"/>
                <a:cs typeface="Times New Roman" panose="02020603050405020304" pitchFamily="18" charset="0"/>
              </a:rPr>
              <a:t>TX operation </a:t>
            </a:r>
            <a:r>
              <a:rPr lang="en-US" altLang="zh-CN" dirty="0">
                <a:solidFill>
                  <a:srgbClr val="231F20"/>
                </a:solidFill>
                <a:latin typeface="Times New Roman" panose="02020603050405020304" pitchFamily="18" charset="0"/>
                <a:cs typeface="Times New Roman" panose="02020603050405020304" pitchFamily="18" charset="0"/>
              </a:rPr>
              <a:t>would </a:t>
            </a:r>
            <a:r>
              <a:rPr lang="en-US" altLang="zh-CN" dirty="0" smtClean="0">
                <a:solidFill>
                  <a:srgbClr val="231F20"/>
                </a:solidFill>
                <a:latin typeface="Times New Roman" panose="02020603050405020304" pitchFamily="18" charset="0"/>
                <a:cs typeface="Times New Roman" panose="02020603050405020304" pitchFamily="18" charset="0"/>
              </a:rPr>
              <a:t>generate </a:t>
            </a:r>
            <a:r>
              <a:rPr lang="en-US" altLang="zh-CN" dirty="0">
                <a:solidFill>
                  <a:srgbClr val="231F20"/>
                </a:solidFill>
                <a:latin typeface="Times New Roman" panose="02020603050405020304" pitchFamily="18" charset="0"/>
                <a:cs typeface="Times New Roman" panose="02020603050405020304" pitchFamily="18" charset="0"/>
              </a:rPr>
              <a:t>32 independent arbitrary signals</a:t>
            </a:r>
            <a:endParaRPr lang="en-US" altLang="zh-CN" dirty="0">
              <a:solidFill>
                <a:srgbClr val="231F20"/>
              </a:solidFill>
              <a:latin typeface="Times New Roman" panose="02020603050405020304" pitchFamily="18" charset="0"/>
              <a:cs typeface="Times New Roman" panose="02020603050405020304" pitchFamily="18" charset="0"/>
            </a:endParaRPr>
          </a:p>
        </p:txBody>
      </p:sp>
      <p:sp>
        <p:nvSpPr>
          <p:cNvPr id="5" name="右箭头 4"/>
          <p:cNvSpPr/>
          <p:nvPr/>
        </p:nvSpPr>
        <p:spPr>
          <a:xfrm>
            <a:off x="3917814" y="2477845"/>
            <a:ext cx="671209" cy="2208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4654684" y="1849589"/>
            <a:ext cx="2908571" cy="1477328"/>
          </a:xfrm>
          <a:prstGeom prst="rect">
            <a:avLst/>
          </a:prstGeom>
          <a:ln w="19050">
            <a:solidFill>
              <a:schemeClr val="accent1"/>
            </a:solidFill>
          </a:ln>
        </p:spPr>
        <p:txBody>
          <a:bodyPr wrap="square">
            <a:spAutoFit/>
          </a:bodyPr>
          <a:lstStyle/>
          <a:p>
            <a:pPr algn="just">
              <a:spcBef>
                <a:spcPts val="1200"/>
              </a:spcBef>
            </a:pPr>
            <a:r>
              <a:rPr lang="en-US" altLang="zh-CN" dirty="0">
                <a:solidFill>
                  <a:srgbClr val="231F20"/>
                </a:solidFill>
                <a:latin typeface="Times New Roman" panose="02020603050405020304" pitchFamily="18" charset="0"/>
                <a:cs typeface="Times New Roman" panose="02020603050405020304" pitchFamily="18" charset="0"/>
              </a:rPr>
              <a:t>On the </a:t>
            </a:r>
            <a:r>
              <a:rPr lang="en-US" altLang="zh-CN" b="1" dirty="0">
                <a:solidFill>
                  <a:srgbClr val="231F20"/>
                </a:solidFill>
                <a:latin typeface="Times New Roman" panose="02020603050405020304" pitchFamily="18" charset="0"/>
                <a:cs typeface="Times New Roman" panose="02020603050405020304" pitchFamily="18" charset="0"/>
              </a:rPr>
              <a:t>RX side</a:t>
            </a:r>
            <a:r>
              <a:rPr lang="en-US" altLang="zh-CN" dirty="0" smtClean="0">
                <a:solidFill>
                  <a:srgbClr val="231F20"/>
                </a:solidFill>
                <a:latin typeface="Times New Roman" panose="02020603050405020304" pitchFamily="18" charset="0"/>
                <a:cs typeface="Times New Roman" panose="02020603050405020304" pitchFamily="18" charset="0"/>
              </a:rPr>
              <a:t>, </a:t>
            </a:r>
            <a:r>
              <a:rPr lang="en-US" altLang="zh-CN" dirty="0">
                <a:solidFill>
                  <a:srgbClr val="231F20"/>
                </a:solidFill>
                <a:latin typeface="Times New Roman" panose="02020603050405020304" pitchFamily="18" charset="0"/>
                <a:cs typeface="Times New Roman" panose="02020603050405020304" pitchFamily="18" charset="0"/>
              </a:rPr>
              <a:t>the raw channel echoes are relayed to four 8-channel ultrasound FE ICs, where they are amplified and are digitized </a:t>
            </a:r>
            <a:endParaRPr lang="en-US" altLang="zh-CN" dirty="0">
              <a:solidFill>
                <a:srgbClr val="231F20"/>
              </a:solidFill>
              <a:latin typeface="Times New Roman" panose="02020603050405020304" pitchFamily="18" charset="0"/>
              <a:cs typeface="Times New Roman" panose="02020603050405020304" pitchFamily="18" charset="0"/>
            </a:endParaRPr>
          </a:p>
        </p:txBody>
      </p:sp>
      <p:sp>
        <p:nvSpPr>
          <p:cNvPr id="9" name="右箭头 8"/>
          <p:cNvSpPr/>
          <p:nvPr/>
        </p:nvSpPr>
        <p:spPr>
          <a:xfrm>
            <a:off x="7628916" y="2477845"/>
            <a:ext cx="671209" cy="2208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8386617" y="1926253"/>
            <a:ext cx="2626470" cy="1200329"/>
          </a:xfrm>
          <a:prstGeom prst="rect">
            <a:avLst/>
          </a:prstGeom>
          <a:ln w="19050">
            <a:solidFill>
              <a:schemeClr val="accent1"/>
            </a:solidFill>
          </a:ln>
        </p:spPr>
        <p:txBody>
          <a:bodyPr wrap="square">
            <a:spAutoFit/>
          </a:bodyPr>
          <a:lstStyle/>
          <a:p>
            <a:pPr algn="just">
              <a:spcBef>
                <a:spcPts val="1200"/>
              </a:spcBef>
            </a:pPr>
            <a:r>
              <a:rPr lang="en-US" altLang="zh-CN" dirty="0">
                <a:solidFill>
                  <a:srgbClr val="231F20"/>
                </a:solidFill>
                <a:latin typeface="Times New Roman" panose="02020603050405020304" pitchFamily="18" charset="0"/>
                <a:cs typeface="Times New Roman" panose="02020603050405020304" pitchFamily="18" charset="0"/>
              </a:rPr>
              <a:t>The digitized data streams are sent to the </a:t>
            </a:r>
            <a:r>
              <a:rPr lang="en-US" altLang="zh-CN" b="1" dirty="0">
                <a:solidFill>
                  <a:srgbClr val="231F20"/>
                </a:solidFill>
                <a:latin typeface="Times New Roman" panose="02020603050405020304" pitchFamily="18" charset="0"/>
                <a:cs typeface="Times New Roman" panose="02020603050405020304" pitchFamily="18" charset="0"/>
              </a:rPr>
              <a:t>FPGA</a:t>
            </a:r>
            <a:r>
              <a:rPr lang="en-US" altLang="zh-CN" dirty="0">
                <a:solidFill>
                  <a:srgbClr val="231F20"/>
                </a:solidFill>
                <a:latin typeface="Times New Roman" panose="02020603050405020304" pitchFamily="18" charset="0"/>
                <a:cs typeface="Times New Roman" panose="02020603050405020304" pitchFamily="18" charset="0"/>
              </a:rPr>
              <a:t> and are stored in </a:t>
            </a:r>
            <a:r>
              <a:rPr lang="en-US" altLang="zh-CN" dirty="0" smtClean="0">
                <a:solidFill>
                  <a:srgbClr val="231F20"/>
                </a:solidFill>
                <a:latin typeface="Times New Roman" panose="02020603050405020304" pitchFamily="18" charset="0"/>
                <a:cs typeface="Times New Roman" panose="02020603050405020304" pitchFamily="18" charset="0"/>
              </a:rPr>
              <a:t>a RAM </a:t>
            </a:r>
            <a:r>
              <a:rPr lang="en-US" altLang="zh-CN" dirty="0">
                <a:solidFill>
                  <a:srgbClr val="231F20"/>
                </a:solidFill>
                <a:latin typeface="Times New Roman" panose="02020603050405020304" pitchFamily="18" charset="0"/>
                <a:cs typeface="Times New Roman" panose="02020603050405020304" pitchFamily="18" charset="0"/>
              </a:rPr>
              <a:t>storage buffer</a:t>
            </a:r>
            <a:endParaRPr lang="en-US" altLang="zh-CN" dirty="0">
              <a:solidFill>
                <a:srgbClr val="231F20"/>
              </a:solidFill>
              <a:latin typeface="Times New Roman" panose="02020603050405020304" pitchFamily="18" charset="0"/>
              <a:cs typeface="Times New Roman" panose="02020603050405020304" pitchFamily="18" charset="0"/>
            </a:endParaRPr>
          </a:p>
        </p:txBody>
      </p:sp>
      <p:sp>
        <p:nvSpPr>
          <p:cNvPr id="13" name="矩形 12"/>
          <p:cNvSpPr/>
          <p:nvPr/>
        </p:nvSpPr>
        <p:spPr>
          <a:xfrm>
            <a:off x="8365784" y="3590391"/>
            <a:ext cx="2988016" cy="1200329"/>
          </a:xfrm>
          <a:prstGeom prst="rect">
            <a:avLst/>
          </a:prstGeom>
          <a:ln w="19050">
            <a:solidFill>
              <a:schemeClr val="accent1"/>
            </a:solidFill>
          </a:ln>
        </p:spPr>
        <p:txBody>
          <a:bodyPr wrap="square">
            <a:spAutoFit/>
          </a:bodyPr>
          <a:lstStyle/>
          <a:p>
            <a:pPr algn="just">
              <a:spcBef>
                <a:spcPts val="1200"/>
              </a:spcBef>
            </a:pPr>
            <a:r>
              <a:rPr lang="en-US" altLang="zh-CN" dirty="0" smtClean="0">
                <a:solidFill>
                  <a:srgbClr val="231F20"/>
                </a:solidFill>
                <a:latin typeface="Times New Roman" panose="02020603050405020304" pitchFamily="18" charset="0"/>
                <a:cs typeface="Times New Roman" panose="02020603050405020304" pitchFamily="18" charset="0"/>
              </a:rPr>
              <a:t>The </a:t>
            </a:r>
            <a:r>
              <a:rPr lang="en-US" altLang="zh-CN" dirty="0">
                <a:solidFill>
                  <a:srgbClr val="231F20"/>
                </a:solidFill>
                <a:latin typeface="Times New Roman" panose="02020603050405020304" pitchFamily="18" charset="0"/>
                <a:cs typeface="Times New Roman" panose="02020603050405020304" pitchFamily="18" charset="0"/>
              </a:rPr>
              <a:t>FPGA on each FE board can be programed to </a:t>
            </a:r>
            <a:r>
              <a:rPr lang="en-US" altLang="zh-CN" b="1" dirty="0">
                <a:solidFill>
                  <a:srgbClr val="231F20"/>
                </a:solidFill>
                <a:latin typeface="Times New Roman" panose="02020603050405020304" pitchFamily="18" charset="0"/>
                <a:cs typeface="Times New Roman" panose="02020603050405020304" pitchFamily="18" charset="0"/>
              </a:rPr>
              <a:t>perform different </a:t>
            </a:r>
            <a:r>
              <a:rPr lang="en-US" altLang="zh-CN" b="1" dirty="0" err="1">
                <a:solidFill>
                  <a:srgbClr val="231F20"/>
                </a:solidFill>
                <a:latin typeface="Times New Roman" panose="02020603050405020304" pitchFamily="18" charset="0"/>
                <a:cs typeface="Times New Roman" panose="02020603050405020304" pitchFamily="18" charset="0"/>
              </a:rPr>
              <a:t>beamforming</a:t>
            </a:r>
            <a:r>
              <a:rPr lang="en-US" altLang="zh-CN" b="1" dirty="0">
                <a:solidFill>
                  <a:srgbClr val="231F20"/>
                </a:solidFill>
                <a:latin typeface="Times New Roman" panose="02020603050405020304" pitchFamily="18" charset="0"/>
                <a:cs typeface="Times New Roman" panose="02020603050405020304" pitchFamily="18" charset="0"/>
              </a:rPr>
              <a:t> </a:t>
            </a:r>
            <a:r>
              <a:rPr lang="en-US" altLang="zh-CN" dirty="0">
                <a:solidFill>
                  <a:srgbClr val="231F20"/>
                </a:solidFill>
                <a:latin typeface="Times New Roman" panose="02020603050405020304" pitchFamily="18" charset="0"/>
                <a:cs typeface="Times New Roman" panose="02020603050405020304" pitchFamily="18" charset="0"/>
              </a:rPr>
              <a:t>strategies on 32 channels</a:t>
            </a:r>
            <a:endParaRPr lang="en-US" altLang="zh-CN" dirty="0">
              <a:solidFill>
                <a:srgbClr val="231F20"/>
              </a:solidFill>
              <a:latin typeface="Times New Roman" panose="02020603050405020304" pitchFamily="18" charset="0"/>
              <a:cs typeface="Times New Roman" panose="02020603050405020304" pitchFamily="18" charset="0"/>
            </a:endParaRPr>
          </a:p>
        </p:txBody>
      </p:sp>
      <p:sp>
        <p:nvSpPr>
          <p:cNvPr id="14" name="右箭头 13"/>
          <p:cNvSpPr/>
          <p:nvPr/>
        </p:nvSpPr>
        <p:spPr>
          <a:xfrm rot="5400000">
            <a:off x="9497300" y="3252692"/>
            <a:ext cx="395378" cy="20152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4811949" y="3632330"/>
            <a:ext cx="2610257" cy="1200329"/>
          </a:xfrm>
          <a:prstGeom prst="rect">
            <a:avLst/>
          </a:prstGeom>
          <a:ln w="19050">
            <a:solidFill>
              <a:schemeClr val="accent1"/>
            </a:solidFill>
          </a:ln>
        </p:spPr>
        <p:txBody>
          <a:bodyPr wrap="square">
            <a:spAutoFit/>
          </a:bodyPr>
          <a:lstStyle/>
          <a:p>
            <a:pPr algn="just">
              <a:spcBef>
                <a:spcPts val="1200"/>
              </a:spcBef>
            </a:pPr>
            <a:r>
              <a:rPr lang="en-US" altLang="zh-CN" dirty="0">
                <a:solidFill>
                  <a:srgbClr val="231F20"/>
                </a:solidFill>
                <a:latin typeface="Times New Roman" panose="02020603050405020304" pitchFamily="18" charset="0"/>
                <a:cs typeface="Times New Roman" panose="02020603050405020304" pitchFamily="18" charset="0"/>
              </a:rPr>
              <a:t>After FPGA </a:t>
            </a:r>
            <a:r>
              <a:rPr lang="en-US" altLang="zh-CN" dirty="0" err="1">
                <a:solidFill>
                  <a:srgbClr val="231F20"/>
                </a:solidFill>
                <a:latin typeface="Times New Roman" panose="02020603050405020304" pitchFamily="18" charset="0"/>
                <a:cs typeface="Times New Roman" panose="02020603050405020304" pitchFamily="18" charset="0"/>
              </a:rPr>
              <a:t>beamforming</a:t>
            </a:r>
            <a:r>
              <a:rPr lang="en-US" altLang="zh-CN" dirty="0">
                <a:solidFill>
                  <a:srgbClr val="231F20"/>
                </a:solidFill>
                <a:latin typeface="Times New Roman" panose="02020603050405020304" pitchFamily="18" charset="0"/>
                <a:cs typeface="Times New Roman" panose="02020603050405020304" pitchFamily="18" charset="0"/>
              </a:rPr>
              <a:t>, the output data may be passed to the two </a:t>
            </a:r>
            <a:r>
              <a:rPr lang="en-US" altLang="zh-CN" b="1" dirty="0">
                <a:solidFill>
                  <a:srgbClr val="231F20"/>
                </a:solidFill>
                <a:latin typeface="Times New Roman" panose="02020603050405020304" pitchFamily="18" charset="0"/>
                <a:cs typeface="Times New Roman" panose="02020603050405020304" pitchFamily="18" charset="0"/>
              </a:rPr>
              <a:t>on-board DSPs</a:t>
            </a:r>
            <a:endParaRPr lang="en-US" altLang="zh-CN" b="1" dirty="0">
              <a:solidFill>
                <a:srgbClr val="231F20"/>
              </a:solidFill>
              <a:latin typeface="Times New Roman" panose="02020603050405020304" pitchFamily="18" charset="0"/>
              <a:cs typeface="Times New Roman" panose="02020603050405020304" pitchFamily="18" charset="0"/>
            </a:endParaRPr>
          </a:p>
        </p:txBody>
      </p:sp>
      <p:sp>
        <p:nvSpPr>
          <p:cNvPr id="16" name="右箭头 15"/>
          <p:cNvSpPr/>
          <p:nvPr/>
        </p:nvSpPr>
        <p:spPr>
          <a:xfrm flipH="1">
            <a:off x="7548663" y="4028889"/>
            <a:ext cx="671209" cy="2208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790565" y="3749958"/>
            <a:ext cx="3116708" cy="2308324"/>
          </a:xfrm>
          <a:prstGeom prst="rect">
            <a:avLst/>
          </a:prstGeom>
          <a:ln w="19050">
            <a:solidFill>
              <a:schemeClr val="accent1"/>
            </a:solidFill>
          </a:ln>
        </p:spPr>
        <p:txBody>
          <a:bodyPr wrap="square">
            <a:spAutoFit/>
          </a:bodyPr>
          <a:lstStyle/>
          <a:p>
            <a:pPr algn="just">
              <a:spcBef>
                <a:spcPts val="1200"/>
              </a:spcBef>
            </a:pPr>
            <a:r>
              <a:rPr lang="en-US" altLang="zh-CN" b="1" dirty="0" smtClean="0">
                <a:solidFill>
                  <a:srgbClr val="231F20"/>
                </a:solidFill>
                <a:latin typeface="Times New Roman" panose="02020603050405020304" pitchFamily="18" charset="0"/>
                <a:cs typeface="Times New Roman" panose="02020603050405020304" pitchFamily="18" charset="0"/>
              </a:rPr>
              <a:t>DSPs</a:t>
            </a:r>
            <a:r>
              <a:rPr lang="en-US" altLang="zh-CN" dirty="0" smtClean="0">
                <a:solidFill>
                  <a:srgbClr val="231F20"/>
                </a:solidFill>
                <a:latin typeface="Times New Roman" panose="02020603050405020304" pitchFamily="18" charset="0"/>
                <a:cs typeface="Times New Roman" panose="02020603050405020304" pitchFamily="18" charset="0"/>
              </a:rPr>
              <a:t> </a:t>
            </a:r>
            <a:r>
              <a:rPr lang="en-US" altLang="zh-CN" dirty="0">
                <a:solidFill>
                  <a:srgbClr val="231F20"/>
                </a:solidFill>
                <a:latin typeface="Times New Roman" panose="02020603050405020304" pitchFamily="18" charset="0"/>
                <a:cs typeface="Times New Roman" panose="02020603050405020304" pitchFamily="18" charset="0"/>
              </a:rPr>
              <a:t>are leveraged to perform coherent compounding of </a:t>
            </a:r>
            <a:r>
              <a:rPr lang="en-US" altLang="zh-CN" b="1" dirty="0">
                <a:solidFill>
                  <a:srgbClr val="231F20"/>
                </a:solidFill>
                <a:latin typeface="Times New Roman" panose="02020603050405020304" pitchFamily="18" charset="0"/>
                <a:cs typeface="Times New Roman" panose="02020603050405020304" pitchFamily="18" charset="0"/>
              </a:rPr>
              <a:t>RF </a:t>
            </a:r>
            <a:r>
              <a:rPr lang="en-US" altLang="zh-CN" b="1" dirty="0" smtClean="0">
                <a:solidFill>
                  <a:srgbClr val="231F20"/>
                </a:solidFill>
                <a:latin typeface="Times New Roman" panose="02020603050405020304" pitchFamily="18" charset="0"/>
                <a:cs typeface="Times New Roman" panose="02020603050405020304" pitchFamily="18" charset="0"/>
              </a:rPr>
              <a:t>data </a:t>
            </a:r>
            <a:r>
              <a:rPr lang="en-US" altLang="zh-CN" dirty="0" smtClean="0">
                <a:solidFill>
                  <a:srgbClr val="231F20"/>
                </a:solidFill>
                <a:latin typeface="Times New Roman" panose="02020603050405020304" pitchFamily="18" charset="0"/>
                <a:cs typeface="Times New Roman" panose="02020603050405020304" pitchFamily="18" charset="0"/>
              </a:rPr>
              <a:t>or demodulate </a:t>
            </a:r>
            <a:r>
              <a:rPr lang="en-US" altLang="zh-CN" dirty="0">
                <a:solidFill>
                  <a:srgbClr val="231F20"/>
                </a:solidFill>
                <a:latin typeface="Times New Roman" panose="02020603050405020304" pitchFamily="18" charset="0"/>
                <a:cs typeface="Times New Roman" panose="02020603050405020304" pitchFamily="18" charset="0"/>
              </a:rPr>
              <a:t>the RF data into quadrature channels, and then perform low-pass filtering and down sampling to derive the corresponding baseband data</a:t>
            </a:r>
            <a:endParaRPr lang="en-US" altLang="zh-CN" dirty="0">
              <a:solidFill>
                <a:srgbClr val="231F20"/>
              </a:solidFill>
              <a:latin typeface="Times New Roman" panose="02020603050405020304" pitchFamily="18" charset="0"/>
              <a:cs typeface="Times New Roman" panose="02020603050405020304" pitchFamily="18" charset="0"/>
            </a:endParaRPr>
          </a:p>
        </p:txBody>
      </p:sp>
      <p:sp>
        <p:nvSpPr>
          <p:cNvPr id="18" name="右箭头 17"/>
          <p:cNvSpPr/>
          <p:nvPr/>
        </p:nvSpPr>
        <p:spPr>
          <a:xfrm flipH="1">
            <a:off x="4011751" y="3996463"/>
            <a:ext cx="671209" cy="2208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4951403" y="5163326"/>
            <a:ext cx="2317055" cy="1477328"/>
          </a:xfrm>
          <a:prstGeom prst="rect">
            <a:avLst/>
          </a:prstGeom>
          <a:ln w="19050">
            <a:solidFill>
              <a:schemeClr val="accent1"/>
            </a:solidFill>
          </a:ln>
        </p:spPr>
        <p:txBody>
          <a:bodyPr wrap="square">
            <a:spAutoFit/>
          </a:bodyPr>
          <a:lstStyle/>
          <a:p>
            <a:pPr algn="just">
              <a:spcBef>
                <a:spcPts val="1200"/>
              </a:spcBef>
            </a:pPr>
            <a:r>
              <a:rPr lang="en-US" altLang="zh-CN" dirty="0" smtClean="0">
                <a:solidFill>
                  <a:srgbClr val="231F20"/>
                </a:solidFill>
                <a:latin typeface="Times New Roman" panose="02020603050405020304" pitchFamily="18" charset="0"/>
                <a:cs typeface="Times New Roman" panose="02020603050405020304" pitchFamily="18" charset="0"/>
              </a:rPr>
              <a:t>Each </a:t>
            </a:r>
            <a:r>
              <a:rPr lang="en-US" altLang="zh-CN" dirty="0">
                <a:solidFill>
                  <a:srgbClr val="231F20"/>
                </a:solidFill>
                <a:latin typeface="Times New Roman" panose="02020603050405020304" pitchFamily="18" charset="0"/>
                <a:cs typeface="Times New Roman" panose="02020603050405020304" pitchFamily="18" charset="0"/>
              </a:rPr>
              <a:t>FE board’s processor output is </a:t>
            </a:r>
            <a:r>
              <a:rPr lang="en-US" altLang="zh-CN" b="1" dirty="0">
                <a:solidFill>
                  <a:srgbClr val="231F20"/>
                </a:solidFill>
                <a:latin typeface="Times New Roman" panose="02020603050405020304" pitchFamily="18" charset="0"/>
                <a:cs typeface="Times New Roman" panose="02020603050405020304" pitchFamily="18" charset="0"/>
              </a:rPr>
              <a:t>sent to the </a:t>
            </a:r>
            <a:r>
              <a:rPr lang="en-US" altLang="zh-CN" b="1" dirty="0" smtClean="0">
                <a:solidFill>
                  <a:srgbClr val="231F20"/>
                </a:solidFill>
                <a:latin typeface="Times New Roman" panose="02020603050405020304" pitchFamily="18" charset="0"/>
                <a:cs typeface="Times New Roman" panose="02020603050405020304" pitchFamily="18" charset="0"/>
              </a:rPr>
              <a:t>MC board</a:t>
            </a:r>
            <a:r>
              <a:rPr lang="en-US" altLang="zh-CN" dirty="0" smtClean="0">
                <a:solidFill>
                  <a:srgbClr val="231F20"/>
                </a:solidFill>
                <a:latin typeface="Times New Roman" panose="02020603050405020304" pitchFamily="18" charset="0"/>
                <a:cs typeface="Times New Roman" panose="02020603050405020304" pitchFamily="18" charset="0"/>
              </a:rPr>
              <a:t> </a:t>
            </a:r>
            <a:r>
              <a:rPr lang="en-US" altLang="zh-CN" dirty="0">
                <a:solidFill>
                  <a:srgbClr val="231F20"/>
                </a:solidFill>
                <a:latin typeface="Times New Roman" panose="02020603050405020304" pitchFamily="18" charset="0"/>
                <a:cs typeface="Times New Roman" panose="02020603050405020304" pitchFamily="18" charset="0"/>
              </a:rPr>
              <a:t>through the ring topology</a:t>
            </a:r>
            <a:endParaRPr lang="en-US" altLang="zh-CN" dirty="0">
              <a:solidFill>
                <a:srgbClr val="231F20"/>
              </a:solidFill>
              <a:latin typeface="Times New Roman" panose="02020603050405020304" pitchFamily="18" charset="0"/>
              <a:cs typeface="Times New Roman" panose="02020603050405020304" pitchFamily="18" charset="0"/>
            </a:endParaRPr>
          </a:p>
        </p:txBody>
      </p:sp>
      <p:sp>
        <p:nvSpPr>
          <p:cNvPr id="20" name="右箭头 19"/>
          <p:cNvSpPr/>
          <p:nvPr/>
        </p:nvSpPr>
        <p:spPr>
          <a:xfrm>
            <a:off x="7325652" y="5803326"/>
            <a:ext cx="671209" cy="2208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右箭头 20"/>
          <p:cNvSpPr/>
          <p:nvPr/>
        </p:nvSpPr>
        <p:spPr>
          <a:xfrm>
            <a:off x="4021478" y="5582509"/>
            <a:ext cx="807405" cy="2208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8062522" y="5103674"/>
            <a:ext cx="3814950" cy="1754326"/>
          </a:xfrm>
          <a:prstGeom prst="rect">
            <a:avLst/>
          </a:prstGeom>
          <a:ln w="19050">
            <a:solidFill>
              <a:schemeClr val="accent1"/>
            </a:solidFill>
          </a:ln>
        </p:spPr>
        <p:txBody>
          <a:bodyPr wrap="square">
            <a:spAutoFit/>
          </a:bodyPr>
          <a:lstStyle/>
          <a:p>
            <a:pPr algn="just">
              <a:spcBef>
                <a:spcPts val="1200"/>
              </a:spcBef>
            </a:pPr>
            <a:r>
              <a:rPr lang="en-US" altLang="zh-CN" dirty="0" smtClean="0">
                <a:solidFill>
                  <a:srgbClr val="231F20"/>
                </a:solidFill>
                <a:latin typeface="Times New Roman" panose="02020603050405020304" pitchFamily="18" charset="0"/>
                <a:cs typeface="Times New Roman" panose="02020603050405020304" pitchFamily="18" charset="0"/>
              </a:rPr>
              <a:t>MC </a:t>
            </a:r>
            <a:r>
              <a:rPr lang="en-US" altLang="zh-CN" dirty="0">
                <a:solidFill>
                  <a:srgbClr val="231F20"/>
                </a:solidFill>
                <a:latin typeface="Times New Roman" panose="02020603050405020304" pitchFamily="18" charset="0"/>
                <a:cs typeface="Times New Roman" panose="02020603050405020304" pitchFamily="18" charset="0"/>
              </a:rPr>
              <a:t>board’s DSP would correspondingly </a:t>
            </a:r>
            <a:r>
              <a:rPr lang="en-US" altLang="zh-CN" b="1" dirty="0">
                <a:solidFill>
                  <a:srgbClr val="231F20"/>
                </a:solidFill>
                <a:latin typeface="Times New Roman" panose="02020603050405020304" pitchFamily="18" charset="0"/>
                <a:cs typeface="Times New Roman" panose="02020603050405020304" pitchFamily="18" charset="0"/>
              </a:rPr>
              <a:t>sum the intermediate data samples</a:t>
            </a:r>
            <a:r>
              <a:rPr lang="en-US" altLang="zh-CN" dirty="0">
                <a:solidFill>
                  <a:srgbClr val="231F20"/>
                </a:solidFill>
                <a:latin typeface="Times New Roman" panose="02020603050405020304" pitchFamily="18" charset="0"/>
                <a:cs typeface="Times New Roman" panose="02020603050405020304" pitchFamily="18" charset="0"/>
              </a:rPr>
              <a:t> from different FE boards to obtain the final </a:t>
            </a:r>
            <a:r>
              <a:rPr lang="en-US" altLang="zh-CN" dirty="0" err="1">
                <a:solidFill>
                  <a:srgbClr val="231F20"/>
                </a:solidFill>
                <a:latin typeface="Times New Roman" panose="02020603050405020304" pitchFamily="18" charset="0"/>
                <a:cs typeface="Times New Roman" panose="02020603050405020304" pitchFamily="18" charset="0"/>
              </a:rPr>
              <a:t>beamformed</a:t>
            </a:r>
            <a:r>
              <a:rPr lang="en-US" altLang="zh-CN" dirty="0">
                <a:solidFill>
                  <a:srgbClr val="231F20"/>
                </a:solidFill>
                <a:latin typeface="Times New Roman" panose="02020603050405020304" pitchFamily="18" charset="0"/>
                <a:cs typeface="Times New Roman" panose="02020603050405020304" pitchFamily="18" charset="0"/>
              </a:rPr>
              <a:t> (or baseband) data sample for each pixel position in the image grid</a:t>
            </a:r>
            <a:endParaRPr lang="en-US" altLang="zh-CN" dirty="0">
              <a:solidFill>
                <a:srgbClr val="231F20"/>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11" name="文本框 10"/>
          <p:cNvSpPr txBox="1"/>
          <p:nvPr/>
        </p:nvSpPr>
        <p:spPr>
          <a:xfrm>
            <a:off x="750244" y="291525"/>
            <a:ext cx="10795071" cy="584775"/>
          </a:xfrm>
          <a:prstGeom prst="rect">
            <a:avLst/>
          </a:prstGeom>
          <a:noFill/>
        </p:spPr>
        <p:txBody>
          <a:bodyPr wrap="none" rtlCol="0">
            <a:spAutoFit/>
          </a:bodyPr>
          <a:lstStyle/>
          <a:p>
            <a:r>
              <a:rPr lang="en-US" altLang="zh-CN" sz="3200" b="1" dirty="0">
                <a:solidFill>
                  <a:srgbClr val="0D3688"/>
                </a:solidFill>
                <a:latin typeface="Times New Roman" panose="02020603050405020304" pitchFamily="18" charset="0"/>
                <a:cs typeface="Times New Roman" panose="02020603050405020304" pitchFamily="18" charset="0"/>
              </a:rPr>
              <a:t>Architecture of Open Platforms: Hardware-Based Platforms</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
        <p:nvSpPr>
          <p:cNvPr id="2" name="矩形 1"/>
          <p:cNvSpPr/>
          <p:nvPr/>
        </p:nvSpPr>
        <p:spPr>
          <a:xfrm>
            <a:off x="1171564" y="1271816"/>
            <a:ext cx="10182236" cy="3877985"/>
          </a:xfrm>
          <a:prstGeom prst="rect">
            <a:avLst/>
          </a:prstGeom>
        </p:spPr>
        <p:txBody>
          <a:bodyPr wrap="square">
            <a:spAutoFit/>
          </a:bodyPr>
          <a:lstStyle/>
          <a:p>
            <a:pPr algn="just">
              <a:lnSpc>
                <a:spcPct val="150000"/>
              </a:lnSpc>
            </a:pPr>
            <a:r>
              <a:rPr lang="en-US" altLang="zh-CN" sz="2400" b="1" dirty="0">
                <a:solidFill>
                  <a:srgbClr val="0070C0"/>
                </a:solidFill>
                <a:latin typeface="Times New Roman" panose="02020603050405020304" pitchFamily="18" charset="0"/>
                <a:cs typeface="Times New Roman" panose="02020603050405020304" pitchFamily="18" charset="0"/>
              </a:rPr>
              <a:t>Programmability of System </a:t>
            </a:r>
            <a:r>
              <a:rPr lang="en-US" altLang="zh-CN" sz="2400" b="1" dirty="0" smtClean="0">
                <a:solidFill>
                  <a:srgbClr val="0070C0"/>
                </a:solidFill>
                <a:latin typeface="Times New Roman" panose="02020603050405020304" pitchFamily="18" charset="0"/>
                <a:cs typeface="Times New Roman" panose="02020603050405020304" pitchFamily="18" charset="0"/>
              </a:rPr>
              <a:t>Operations</a:t>
            </a:r>
            <a:endParaRPr lang="en-US" altLang="zh-CN" sz="2400" b="1" dirty="0" smtClean="0">
              <a:solidFill>
                <a:srgbClr val="0070C0"/>
              </a:solidFill>
              <a:latin typeface="Times New Roman" panose="02020603050405020304" pitchFamily="18" charset="0"/>
              <a:cs typeface="Times New Roman" panose="02020603050405020304" pitchFamily="18" charset="0"/>
            </a:endParaRPr>
          </a:p>
          <a:p>
            <a:pPr marL="342900" lvl="1" indent="-342900" algn="just">
              <a:lnSpc>
                <a:spcPct val="150000"/>
              </a:lnSpc>
              <a:spcBef>
                <a:spcPts val="1200"/>
              </a:spcBef>
              <a:buFont typeface="Wingdings" panose="05000000000000000000" pitchFamily="2" charset="2"/>
              <a:buChar char="l"/>
            </a:pPr>
            <a:r>
              <a:rPr lang="en-US" altLang="zh-CN" sz="2000" dirty="0">
                <a:latin typeface="Times New Roman" panose="02020603050405020304" pitchFamily="18" charset="0"/>
                <a:cs typeface="Times New Roman" panose="02020603050405020304" pitchFamily="18" charset="0"/>
              </a:rPr>
              <a:t>Similar to software-based OPs, the </a:t>
            </a:r>
            <a:r>
              <a:rPr lang="en-US" altLang="zh-CN" sz="2000" b="1" dirty="0">
                <a:latin typeface="Times New Roman" panose="02020603050405020304" pitchFamily="18" charset="0"/>
                <a:cs typeface="Times New Roman" panose="02020603050405020304" pitchFamily="18" charset="0"/>
              </a:rPr>
              <a:t>TX and RX operations </a:t>
            </a:r>
            <a:r>
              <a:rPr lang="en-US" altLang="zh-CN" sz="2000" dirty="0">
                <a:latin typeface="Times New Roman" panose="02020603050405020304" pitchFamily="18" charset="0"/>
                <a:cs typeface="Times New Roman" panose="02020603050405020304" pitchFamily="18" charset="0"/>
              </a:rPr>
              <a:t>of hardware-based OPs </a:t>
            </a:r>
            <a:r>
              <a:rPr lang="en-US" altLang="zh-CN" sz="2000" b="1" dirty="0">
                <a:latin typeface="Times New Roman" panose="02020603050405020304" pitchFamily="18" charset="0"/>
                <a:cs typeface="Times New Roman" panose="02020603050405020304" pitchFamily="18" charset="0"/>
              </a:rPr>
              <a:t>may be programed </a:t>
            </a:r>
            <a:r>
              <a:rPr lang="en-US" altLang="zh-CN" sz="2000" dirty="0">
                <a:latin typeface="Times New Roman" panose="02020603050405020304" pitchFamily="18" charset="0"/>
                <a:cs typeface="Times New Roman" panose="02020603050405020304" pitchFamily="18" charset="0"/>
              </a:rPr>
              <a:t>by the </a:t>
            </a:r>
            <a:r>
              <a:rPr lang="en-US" altLang="zh-CN" sz="2000" dirty="0" smtClean="0">
                <a:latin typeface="Times New Roman" panose="02020603050405020304" pitchFamily="18" charset="0"/>
                <a:cs typeface="Times New Roman" panose="02020603050405020304" pitchFamily="18" charset="0"/>
              </a:rPr>
              <a:t>user</a:t>
            </a:r>
            <a:endParaRPr lang="en-US" altLang="zh-CN" sz="2000" dirty="0" smtClean="0">
              <a:latin typeface="Times New Roman" panose="02020603050405020304" pitchFamily="18" charset="0"/>
              <a:cs typeface="Times New Roman" panose="02020603050405020304" pitchFamily="18" charset="0"/>
            </a:endParaRPr>
          </a:p>
          <a:p>
            <a:pPr marL="342900" lvl="1" indent="-342900" algn="just">
              <a:lnSpc>
                <a:spcPct val="150000"/>
              </a:lnSpc>
              <a:spcBef>
                <a:spcPts val="1200"/>
              </a:spcBef>
              <a:buFont typeface="Wingdings" panose="05000000000000000000" pitchFamily="2" charset="2"/>
              <a:buChar char="l"/>
            </a:pPr>
            <a:r>
              <a:rPr lang="en-US" altLang="zh-CN" sz="2000" dirty="0">
                <a:latin typeface="Times New Roman" panose="02020603050405020304" pitchFamily="18" charset="0"/>
                <a:cs typeface="Times New Roman" panose="02020603050405020304" pitchFamily="18" charset="0"/>
              </a:rPr>
              <a:t>For RX data processing, the user can configure </a:t>
            </a:r>
            <a:r>
              <a:rPr lang="en-US" altLang="zh-CN" sz="2000" dirty="0" smtClean="0">
                <a:latin typeface="Times New Roman" panose="02020603050405020304" pitchFamily="18" charset="0"/>
                <a:cs typeface="Times New Roman" panose="02020603050405020304" pitchFamily="18" charset="0"/>
              </a:rPr>
              <a:t>real-time code </a:t>
            </a:r>
            <a:r>
              <a:rPr lang="en-US" altLang="zh-CN" sz="2000" dirty="0">
                <a:latin typeface="Times New Roman" panose="02020603050405020304" pitchFamily="18" charset="0"/>
                <a:cs typeface="Times New Roman" panose="02020603050405020304" pitchFamily="18" charset="0"/>
              </a:rPr>
              <a:t>modules that are provided within the </a:t>
            </a:r>
            <a:r>
              <a:rPr lang="en-US" altLang="zh-CN" sz="2000" b="1" dirty="0" smtClean="0">
                <a:latin typeface="Times New Roman" panose="02020603050405020304" pitchFamily="18" charset="0"/>
                <a:cs typeface="Times New Roman" panose="02020603050405020304" pitchFamily="18" charset="0"/>
              </a:rPr>
              <a:t>firmware package</a:t>
            </a:r>
            <a:endParaRPr lang="en-US" altLang="zh-CN" sz="2000" b="1" dirty="0" smtClean="0">
              <a:latin typeface="Times New Roman" panose="02020603050405020304" pitchFamily="18" charset="0"/>
              <a:cs typeface="Times New Roman" panose="02020603050405020304" pitchFamily="18" charset="0"/>
            </a:endParaRPr>
          </a:p>
          <a:p>
            <a:pPr marL="800100" lvl="2" indent="-342900" algn="just">
              <a:lnSpc>
                <a:spcPct val="150000"/>
              </a:lnSpc>
              <a:spcBef>
                <a:spcPts val="1200"/>
              </a:spcBef>
              <a:buFont typeface="Wingdings" panose="05000000000000000000" pitchFamily="2" charset="2"/>
              <a:buChar char="Ø"/>
            </a:pPr>
            <a:r>
              <a:rPr lang="en-US" altLang="zh-CN" sz="2000" dirty="0" smtClean="0">
                <a:latin typeface="Times New Roman" panose="02020603050405020304" pitchFamily="18" charset="0"/>
                <a:cs typeface="Times New Roman" panose="02020603050405020304" pitchFamily="18" charset="0"/>
              </a:rPr>
              <a:t>The </a:t>
            </a:r>
            <a:r>
              <a:rPr lang="en-US" altLang="zh-CN" sz="2000" dirty="0">
                <a:latin typeface="Times New Roman" panose="02020603050405020304" pitchFamily="18" charset="0"/>
                <a:cs typeface="Times New Roman" panose="02020603050405020304" pitchFamily="18" charset="0"/>
              </a:rPr>
              <a:t>configuration of these prebuilt </a:t>
            </a:r>
            <a:r>
              <a:rPr lang="en-US" altLang="zh-CN" sz="2000" dirty="0" smtClean="0">
                <a:latin typeface="Times New Roman" panose="02020603050405020304" pitchFamily="18" charset="0"/>
                <a:cs typeface="Times New Roman" panose="02020603050405020304" pitchFamily="18" charset="0"/>
              </a:rPr>
              <a:t>modules is </a:t>
            </a:r>
            <a:r>
              <a:rPr lang="en-US" altLang="zh-CN" sz="2000" dirty="0">
                <a:latin typeface="Times New Roman" panose="02020603050405020304" pitchFamily="18" charset="0"/>
                <a:cs typeface="Times New Roman" panose="02020603050405020304" pitchFamily="18" charset="0"/>
              </a:rPr>
              <a:t>described by text files that define, for each PRI, </a:t>
            </a:r>
            <a:r>
              <a:rPr lang="en-US" altLang="zh-CN" sz="2000" b="1" dirty="0">
                <a:latin typeface="Times New Roman" panose="02020603050405020304" pitchFamily="18" charset="0"/>
                <a:cs typeface="Times New Roman" panose="02020603050405020304" pitchFamily="18" charset="0"/>
              </a:rPr>
              <a:t>the </a:t>
            </a:r>
            <a:r>
              <a:rPr lang="en-US" altLang="zh-CN" sz="2000" b="1" dirty="0" smtClean="0">
                <a:latin typeface="Times New Roman" panose="02020603050405020304" pitchFamily="18" charset="0"/>
                <a:cs typeface="Times New Roman" panose="02020603050405020304" pitchFamily="18" charset="0"/>
              </a:rPr>
              <a:t>data to </a:t>
            </a:r>
            <a:r>
              <a:rPr lang="en-US" altLang="zh-CN" sz="2000" b="1" dirty="0">
                <a:latin typeface="Times New Roman" panose="02020603050405020304" pitchFamily="18" charset="0"/>
                <a:cs typeface="Times New Roman" panose="02020603050405020304" pitchFamily="18" charset="0"/>
              </a:rPr>
              <a:t>be elaborated and the parameters related to the </a:t>
            </a:r>
            <a:r>
              <a:rPr lang="en-US" altLang="zh-CN" sz="2000" b="1" dirty="0" smtClean="0">
                <a:latin typeface="Times New Roman" panose="02020603050405020304" pitchFamily="18" charset="0"/>
                <a:cs typeface="Times New Roman" panose="02020603050405020304" pitchFamily="18" charset="0"/>
              </a:rPr>
              <a:t>instantiated module</a:t>
            </a:r>
            <a:r>
              <a:rPr lang="en-US" altLang="zh-CN" sz="2000" dirty="0">
                <a:latin typeface="Times New Roman" panose="02020603050405020304" pitchFamily="18" charset="0"/>
                <a:cs typeface="Times New Roman" panose="02020603050405020304" pitchFamily="18" charset="0"/>
              </a:rPr>
              <a:t>.</a:t>
            </a:r>
            <a:endParaRPr lang="en-US" altLang="zh-CN"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11" name="文本框 10"/>
          <p:cNvSpPr txBox="1"/>
          <p:nvPr/>
        </p:nvSpPr>
        <p:spPr>
          <a:xfrm>
            <a:off x="750244" y="291525"/>
            <a:ext cx="9459769" cy="584775"/>
          </a:xfrm>
          <a:prstGeom prst="rect">
            <a:avLst/>
          </a:prstGeom>
          <a:noFill/>
        </p:spPr>
        <p:txBody>
          <a:bodyPr wrap="none" rtlCol="0">
            <a:spAutoFit/>
          </a:bodyPr>
          <a:lstStyle/>
          <a:p>
            <a:r>
              <a:rPr lang="en-US" altLang="zh-CN" sz="3200" b="1" dirty="0">
                <a:solidFill>
                  <a:srgbClr val="0D3688"/>
                </a:solidFill>
                <a:latin typeface="Times New Roman" panose="02020603050405020304" pitchFamily="18" charset="0"/>
                <a:cs typeface="Times New Roman" panose="02020603050405020304" pitchFamily="18" charset="0"/>
              </a:rPr>
              <a:t>Open Platforms With Extended Number of Channels</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
        <p:nvSpPr>
          <p:cNvPr id="2" name="矩形 1"/>
          <p:cNvSpPr/>
          <p:nvPr/>
        </p:nvSpPr>
        <p:spPr>
          <a:xfrm>
            <a:off x="1390158" y="3034160"/>
            <a:ext cx="9212991" cy="2185214"/>
          </a:xfrm>
          <a:prstGeom prst="rect">
            <a:avLst/>
          </a:prstGeom>
        </p:spPr>
        <p:txBody>
          <a:bodyPr wrap="square">
            <a:spAutoFit/>
          </a:bodyPr>
          <a:lstStyle/>
          <a:p>
            <a:pPr algn="just">
              <a:lnSpc>
                <a:spcPct val="150000"/>
              </a:lnSpc>
            </a:pPr>
            <a:r>
              <a:rPr lang="en-US" altLang="zh-CN" sz="2400" b="1" dirty="0">
                <a:solidFill>
                  <a:srgbClr val="0070C0"/>
                </a:solidFill>
                <a:latin typeface="Times New Roman" panose="02020603050405020304" pitchFamily="18" charset="0"/>
                <a:cs typeface="Times New Roman" panose="02020603050405020304" pitchFamily="18" charset="0"/>
              </a:rPr>
              <a:t>Standalone </a:t>
            </a:r>
            <a:r>
              <a:rPr lang="en-US" altLang="zh-CN" sz="2400" b="1" dirty="0" smtClean="0">
                <a:solidFill>
                  <a:srgbClr val="0070C0"/>
                </a:solidFill>
                <a:latin typeface="Times New Roman" panose="02020603050405020304" pitchFamily="18" charset="0"/>
                <a:cs typeface="Times New Roman" panose="02020603050405020304" pitchFamily="18" charset="0"/>
              </a:rPr>
              <a:t>Systems</a:t>
            </a:r>
            <a:endParaRPr lang="en-US" altLang="zh-CN" sz="2400" b="1" dirty="0" smtClean="0">
              <a:solidFill>
                <a:srgbClr val="0070C0"/>
              </a:solidFill>
              <a:latin typeface="Times New Roman" panose="02020603050405020304" pitchFamily="18" charset="0"/>
              <a:cs typeface="Times New Roman" panose="02020603050405020304" pitchFamily="18" charset="0"/>
            </a:endParaRPr>
          </a:p>
          <a:p>
            <a:pPr algn="just">
              <a:lnSpc>
                <a:spcPct val="150000"/>
              </a:lnSpc>
            </a:pPr>
            <a:r>
              <a:rPr lang="en-US" altLang="zh-CN" sz="2000" dirty="0">
                <a:latin typeface="Times New Roman" panose="02020603050405020304" pitchFamily="18" charset="0"/>
                <a:cs typeface="Times New Roman" panose="02020603050405020304" pitchFamily="18" charset="0"/>
              </a:rPr>
              <a:t>The first OP with more than 256 channels is the </a:t>
            </a:r>
            <a:r>
              <a:rPr lang="en-US" altLang="zh-CN" sz="2000" b="1" dirty="0">
                <a:latin typeface="Times New Roman" panose="02020603050405020304" pitchFamily="18" charset="0"/>
                <a:cs typeface="Times New Roman" panose="02020603050405020304" pitchFamily="18" charset="0"/>
              </a:rPr>
              <a:t>SARUS scanner </a:t>
            </a:r>
            <a:r>
              <a:rPr lang="en-US" altLang="zh-CN" sz="2000" dirty="0">
                <a:latin typeface="Times New Roman" panose="02020603050405020304" pitchFamily="18" charset="0"/>
                <a:cs typeface="Times New Roman" panose="02020603050405020304" pitchFamily="18" charset="0"/>
              </a:rPr>
              <a:t>which comprises </a:t>
            </a:r>
            <a:r>
              <a:rPr lang="en-US" altLang="zh-CN" sz="2000" b="1" dirty="0">
                <a:latin typeface="Times New Roman" panose="02020603050405020304" pitchFamily="18" charset="0"/>
                <a:cs typeface="Times New Roman" panose="02020603050405020304" pitchFamily="18" charset="0"/>
              </a:rPr>
              <a:t>1024 independent TX and </a:t>
            </a:r>
            <a:r>
              <a:rPr lang="en-US" altLang="zh-CN" sz="2000" b="1" dirty="0" smtClean="0">
                <a:latin typeface="Times New Roman" panose="02020603050405020304" pitchFamily="18" charset="0"/>
                <a:cs typeface="Times New Roman" panose="02020603050405020304" pitchFamily="18" charset="0"/>
              </a:rPr>
              <a:t>RX: </a:t>
            </a:r>
            <a:endParaRPr lang="en-US" altLang="zh-CN" sz="2000" b="1" dirty="0" smtClean="0">
              <a:latin typeface="Times New Roman" panose="02020603050405020304" pitchFamily="18" charset="0"/>
              <a:cs typeface="Times New Roman" panose="02020603050405020304" pitchFamily="18" charset="0"/>
            </a:endParaRPr>
          </a:p>
          <a:p>
            <a:pPr lvl="1" algn="just"/>
            <a:r>
              <a:rPr lang="en-US" altLang="zh-CN" sz="2000" dirty="0" smtClean="0">
                <a:latin typeface="Times New Roman" panose="02020603050405020304" pitchFamily="18" charset="0"/>
                <a:cs typeface="Times New Roman" panose="02020603050405020304" pitchFamily="18" charset="0"/>
              </a:rPr>
              <a:t>All </a:t>
            </a:r>
            <a:r>
              <a:rPr lang="en-US" altLang="zh-CN" sz="2000" dirty="0">
                <a:latin typeface="Times New Roman" panose="02020603050405020304" pitchFamily="18" charset="0"/>
                <a:cs typeface="Times New Roman" panose="02020603050405020304" pitchFamily="18" charset="0"/>
              </a:rPr>
              <a:t>1024 channels can be used </a:t>
            </a:r>
            <a:r>
              <a:rPr lang="en-US" altLang="zh-CN" sz="2000" b="1" dirty="0">
                <a:latin typeface="Times New Roman" panose="02020603050405020304" pitchFamily="18" charset="0"/>
                <a:cs typeface="Times New Roman" panose="02020603050405020304" pitchFamily="18" charset="0"/>
              </a:rPr>
              <a:t>simultaneously</a:t>
            </a:r>
            <a:r>
              <a:rPr lang="en-US" altLang="zh-CN" sz="2000" dirty="0">
                <a:latin typeface="Times New Roman" panose="02020603050405020304" pitchFamily="18" charset="0"/>
                <a:cs typeface="Times New Roman" panose="02020603050405020304" pitchFamily="18" charset="0"/>
              </a:rPr>
              <a:t> or the system can be split into four independent system, which can be used at the same time on four experiments</a:t>
            </a:r>
            <a:endParaRPr lang="en-US" altLang="zh-CN"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6" name="矩形 5"/>
          <p:cNvSpPr/>
          <p:nvPr/>
        </p:nvSpPr>
        <p:spPr>
          <a:xfrm>
            <a:off x="1390158" y="1497075"/>
            <a:ext cx="9212991" cy="1200329"/>
          </a:xfrm>
          <a:prstGeom prst="rect">
            <a:avLst/>
          </a:prstGeom>
        </p:spPr>
        <p:txBody>
          <a:bodyPr wrap="square">
            <a:spAutoFit/>
          </a:bodyPr>
          <a:lstStyle/>
          <a:p>
            <a:pPr algn="just"/>
            <a:r>
              <a:rPr lang="en-US" altLang="zh-CN" sz="2400" dirty="0">
                <a:latin typeface="Times New Roman" panose="02020603050405020304" pitchFamily="18" charset="0"/>
                <a:cs typeface="Times New Roman" panose="02020603050405020304" pitchFamily="18" charset="0"/>
              </a:rPr>
              <a:t>The investigation of 3-D imaging and advanced </a:t>
            </a:r>
            <a:r>
              <a:rPr lang="en-US" altLang="zh-CN" sz="2400" dirty="0" err="1" smtClean="0">
                <a:latin typeface="Times New Roman" panose="02020603050405020304" pitchFamily="18" charset="0"/>
                <a:cs typeface="Times New Roman" panose="02020603050405020304" pitchFamily="18" charset="0"/>
              </a:rPr>
              <a:t>beamforming</a:t>
            </a:r>
            <a:r>
              <a:rPr lang="en-US" altLang="zh-CN" sz="2400" dirty="0" smtClean="0">
                <a:latin typeface="Times New Roman" panose="02020603050405020304" pitchFamily="18" charset="0"/>
                <a:cs typeface="Times New Roman" panose="02020603050405020304" pitchFamily="18" charset="0"/>
              </a:rPr>
              <a:t> necessitates </a:t>
            </a:r>
            <a:r>
              <a:rPr lang="en-US" altLang="zh-CN" sz="2400" dirty="0">
                <a:latin typeface="Times New Roman" panose="02020603050405020304" pitchFamily="18" charset="0"/>
                <a:cs typeface="Times New Roman" panose="02020603050405020304" pitchFamily="18" charset="0"/>
              </a:rPr>
              <a:t>the development of research systems with </a:t>
            </a:r>
            <a:r>
              <a:rPr lang="en-US" altLang="zh-CN" sz="2400" dirty="0" smtClean="0">
                <a:latin typeface="Times New Roman" panose="02020603050405020304" pitchFamily="18" charset="0"/>
                <a:cs typeface="Times New Roman" panose="02020603050405020304" pitchFamily="18" charset="0"/>
              </a:rPr>
              <a:t>a very </a:t>
            </a:r>
            <a:r>
              <a:rPr lang="en-US" altLang="zh-CN" sz="2400" dirty="0">
                <a:latin typeface="Times New Roman" panose="02020603050405020304" pitchFamily="18" charset="0"/>
                <a:cs typeface="Times New Roman" panose="02020603050405020304" pitchFamily="18" charset="0"/>
              </a:rPr>
              <a:t>high channel count (&gt;256 channels).</a:t>
            </a:r>
            <a:endParaRPr lang="en-US" altLang="zh-CN" sz="2000" dirty="0" smtClean="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11" name="文本框 10"/>
          <p:cNvSpPr txBox="1"/>
          <p:nvPr/>
        </p:nvSpPr>
        <p:spPr>
          <a:xfrm>
            <a:off x="750244" y="291525"/>
            <a:ext cx="9459769" cy="584775"/>
          </a:xfrm>
          <a:prstGeom prst="rect">
            <a:avLst/>
          </a:prstGeom>
          <a:noFill/>
        </p:spPr>
        <p:txBody>
          <a:bodyPr wrap="none" rtlCol="0">
            <a:spAutoFit/>
          </a:bodyPr>
          <a:lstStyle/>
          <a:p>
            <a:r>
              <a:rPr lang="en-US" altLang="zh-CN" sz="3200" b="1" dirty="0">
                <a:solidFill>
                  <a:srgbClr val="0D3688"/>
                </a:solidFill>
                <a:latin typeface="Times New Roman" panose="02020603050405020304" pitchFamily="18" charset="0"/>
                <a:cs typeface="Times New Roman" panose="02020603050405020304" pitchFamily="18" charset="0"/>
              </a:rPr>
              <a:t>Open Platforms With Extended Number of Channels</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
        <p:nvSpPr>
          <p:cNvPr id="2" name="矩形 1"/>
          <p:cNvSpPr/>
          <p:nvPr/>
        </p:nvSpPr>
        <p:spPr>
          <a:xfrm>
            <a:off x="516577" y="1461075"/>
            <a:ext cx="2583899" cy="1200329"/>
          </a:xfrm>
          <a:prstGeom prst="rect">
            <a:avLst/>
          </a:prstGeom>
        </p:spPr>
        <p:txBody>
          <a:bodyPr wrap="square">
            <a:spAutoFit/>
          </a:bodyPr>
          <a:lstStyle/>
          <a:p>
            <a:pPr algn="just"/>
            <a:r>
              <a:rPr lang="en-US" altLang="zh-CN" sz="2400" dirty="0">
                <a:latin typeface="Times New Roman" panose="02020603050405020304" pitchFamily="18" charset="0"/>
                <a:cs typeface="Times New Roman" panose="02020603050405020304" pitchFamily="18" charset="0"/>
              </a:rPr>
              <a:t>Block diagram of the FE board in </a:t>
            </a:r>
            <a:r>
              <a:rPr lang="en-US" altLang="zh-CN" sz="2400" dirty="0" smtClean="0">
                <a:latin typeface="Times New Roman" panose="02020603050405020304" pitchFamily="18" charset="0"/>
                <a:cs typeface="Times New Roman" panose="02020603050405020304" pitchFamily="18" charset="0"/>
              </a:rPr>
              <a:t>the SARUS system</a:t>
            </a:r>
            <a:endParaRPr lang="en-US" altLang="zh-CN" sz="2000" b="1" dirty="0" smtClean="0">
              <a:solidFill>
                <a:srgbClr val="0070C0"/>
              </a:solidFill>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pic>
        <p:nvPicPr>
          <p:cNvPr id="3" name="图片 2"/>
          <p:cNvPicPr>
            <a:picLocks noChangeAspect="1"/>
          </p:cNvPicPr>
          <p:nvPr/>
        </p:nvPicPr>
        <p:blipFill>
          <a:blip r:embed="rId1"/>
          <a:stretch>
            <a:fillRect/>
          </a:stretch>
        </p:blipFill>
        <p:spPr>
          <a:xfrm>
            <a:off x="3181753" y="1011925"/>
            <a:ext cx="8941064" cy="5777981"/>
          </a:xfrm>
          <a:prstGeom prst="rect">
            <a:avLst/>
          </a:prstGeom>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11" name="文本框 10"/>
          <p:cNvSpPr txBox="1"/>
          <p:nvPr/>
        </p:nvSpPr>
        <p:spPr>
          <a:xfrm>
            <a:off x="750244" y="291525"/>
            <a:ext cx="9459769" cy="584775"/>
          </a:xfrm>
          <a:prstGeom prst="rect">
            <a:avLst/>
          </a:prstGeom>
          <a:noFill/>
        </p:spPr>
        <p:txBody>
          <a:bodyPr wrap="none" rtlCol="0">
            <a:spAutoFit/>
          </a:bodyPr>
          <a:lstStyle/>
          <a:p>
            <a:r>
              <a:rPr lang="en-US" altLang="zh-CN" sz="3200" b="1" dirty="0">
                <a:solidFill>
                  <a:srgbClr val="0D3688"/>
                </a:solidFill>
                <a:latin typeface="Times New Roman" panose="02020603050405020304" pitchFamily="18" charset="0"/>
                <a:cs typeface="Times New Roman" panose="02020603050405020304" pitchFamily="18" charset="0"/>
              </a:rPr>
              <a:t>Open Platforms With Extended Number of Channels</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
        <p:nvSpPr>
          <p:cNvPr id="2" name="矩形 1"/>
          <p:cNvSpPr/>
          <p:nvPr/>
        </p:nvSpPr>
        <p:spPr>
          <a:xfrm>
            <a:off x="780836" y="1086991"/>
            <a:ext cx="10823560" cy="4339650"/>
          </a:xfrm>
          <a:prstGeom prst="rect">
            <a:avLst/>
          </a:prstGeom>
        </p:spPr>
        <p:txBody>
          <a:bodyPr wrap="square">
            <a:spAutoFit/>
          </a:bodyPr>
          <a:lstStyle/>
          <a:p>
            <a:pPr algn="just">
              <a:lnSpc>
                <a:spcPct val="150000"/>
              </a:lnSpc>
            </a:pPr>
            <a:r>
              <a:rPr lang="en-US" altLang="zh-CN" sz="2400" b="1" dirty="0">
                <a:solidFill>
                  <a:srgbClr val="0070C0"/>
                </a:solidFill>
                <a:latin typeface="Times New Roman" panose="02020603050405020304" pitchFamily="18" charset="0"/>
                <a:cs typeface="Times New Roman" panose="02020603050405020304" pitchFamily="18" charset="0"/>
              </a:rPr>
              <a:t>Composite Platforms via Multisystem </a:t>
            </a:r>
            <a:r>
              <a:rPr lang="en-US" altLang="zh-CN" sz="2400" b="1" dirty="0" smtClean="0">
                <a:solidFill>
                  <a:srgbClr val="0070C0"/>
                </a:solidFill>
                <a:latin typeface="Times New Roman" panose="02020603050405020304" pitchFamily="18" charset="0"/>
                <a:cs typeface="Times New Roman" panose="02020603050405020304" pitchFamily="18" charset="0"/>
              </a:rPr>
              <a:t>Synchronization</a:t>
            </a:r>
            <a:endParaRPr lang="en-US" altLang="zh-CN" sz="2400" b="1" dirty="0" smtClean="0">
              <a:solidFill>
                <a:srgbClr val="0070C0"/>
              </a:solidFill>
              <a:latin typeface="Times New Roman" panose="02020603050405020304" pitchFamily="18" charset="0"/>
              <a:cs typeface="Times New Roman" panose="02020603050405020304" pitchFamily="18" charset="0"/>
            </a:endParaRPr>
          </a:p>
          <a:p>
            <a:pPr marL="342900" indent="-342900" algn="just">
              <a:lnSpc>
                <a:spcPct val="120000"/>
              </a:lnSpc>
              <a:spcBef>
                <a:spcPts val="12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A</a:t>
            </a:r>
            <a:r>
              <a:rPr lang="en-US" altLang="zh-CN" sz="2000" dirty="0" smtClean="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possible extension </a:t>
            </a:r>
            <a:r>
              <a:rPr lang="en-US" altLang="zh-CN" sz="2000" dirty="0" smtClean="0">
                <a:latin typeface="Times New Roman" panose="02020603050405020304" pitchFamily="18" charset="0"/>
                <a:cs typeface="Times New Roman" panose="02020603050405020304" pitchFamily="18" charset="0"/>
              </a:rPr>
              <a:t>of </a:t>
            </a:r>
            <a:r>
              <a:rPr lang="en-US" altLang="zh-CN" sz="2000" dirty="0">
                <a:latin typeface="Times New Roman" panose="02020603050405020304" pitchFamily="18" charset="0"/>
                <a:cs typeface="Times New Roman" panose="02020603050405020304" pitchFamily="18" charset="0"/>
              </a:rPr>
              <a:t>channel </a:t>
            </a:r>
            <a:r>
              <a:rPr lang="en-US" altLang="zh-CN" sz="2000" dirty="0" smtClean="0">
                <a:latin typeface="Times New Roman" panose="02020603050405020304" pitchFamily="18" charset="0"/>
                <a:cs typeface="Times New Roman" panose="02020603050405020304" pitchFamily="18" charset="0"/>
              </a:rPr>
              <a:t>count could be </a:t>
            </a:r>
            <a:r>
              <a:rPr lang="en-US" altLang="zh-CN" sz="2000" dirty="0">
                <a:latin typeface="Times New Roman" panose="02020603050405020304" pitchFamily="18" charset="0"/>
                <a:cs typeface="Times New Roman" panose="02020603050405020304" pitchFamily="18" charset="0"/>
              </a:rPr>
              <a:t>achieved by the use of </a:t>
            </a:r>
            <a:r>
              <a:rPr lang="en-US" altLang="zh-CN" sz="2000" b="1" dirty="0">
                <a:latin typeface="Times New Roman" panose="02020603050405020304" pitchFamily="18" charset="0"/>
                <a:cs typeface="Times New Roman" panose="02020603050405020304" pitchFamily="18" charset="0"/>
              </a:rPr>
              <a:t>multiplexers interposed </a:t>
            </a:r>
            <a:r>
              <a:rPr lang="en-US" altLang="zh-CN" sz="2000" dirty="0" smtClean="0">
                <a:latin typeface="Times New Roman" panose="02020603050405020304" pitchFamily="18" charset="0"/>
                <a:cs typeface="Times New Roman" panose="02020603050405020304" pitchFamily="18" charset="0"/>
              </a:rPr>
              <a:t>between the </a:t>
            </a:r>
            <a:r>
              <a:rPr lang="en-US" altLang="zh-CN" sz="2000" dirty="0">
                <a:latin typeface="Times New Roman" panose="02020603050405020304" pitchFamily="18" charset="0"/>
                <a:cs typeface="Times New Roman" panose="02020603050405020304" pitchFamily="18" charset="0"/>
              </a:rPr>
              <a:t>scanner and the </a:t>
            </a:r>
            <a:r>
              <a:rPr lang="en-US" altLang="zh-CN" sz="2000" dirty="0" smtClean="0">
                <a:latin typeface="Times New Roman" panose="02020603050405020304" pitchFamily="18" charset="0"/>
                <a:cs typeface="Times New Roman" panose="02020603050405020304" pitchFamily="18" charset="0"/>
              </a:rPr>
              <a:t>probe</a:t>
            </a:r>
            <a:endParaRPr lang="en-US" altLang="zh-CN" sz="2000" dirty="0" smtClean="0">
              <a:latin typeface="Times New Roman" panose="02020603050405020304" pitchFamily="18" charset="0"/>
              <a:cs typeface="Times New Roman" panose="02020603050405020304" pitchFamily="18" charset="0"/>
            </a:endParaRPr>
          </a:p>
          <a:p>
            <a:pPr marL="342900" indent="-342900" algn="just">
              <a:lnSpc>
                <a:spcPct val="120000"/>
              </a:lnSpc>
              <a:spcBef>
                <a:spcPts val="12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One viable alternative is to </a:t>
            </a:r>
            <a:r>
              <a:rPr lang="en-US" altLang="zh-CN" sz="2000" b="1" dirty="0">
                <a:latin typeface="Times New Roman" panose="02020603050405020304" pitchFamily="18" charset="0"/>
                <a:cs typeface="Times New Roman" panose="02020603050405020304" pitchFamily="18" charset="0"/>
              </a:rPr>
              <a:t>connect together </a:t>
            </a:r>
            <a:r>
              <a:rPr lang="en-US" altLang="zh-CN" sz="2000" b="1" dirty="0" smtClean="0">
                <a:latin typeface="Times New Roman" panose="02020603050405020304" pitchFamily="18" charset="0"/>
                <a:cs typeface="Times New Roman" panose="02020603050405020304" pitchFamily="18" charset="0"/>
              </a:rPr>
              <a:t>more systems </a:t>
            </a:r>
            <a:r>
              <a:rPr lang="en-US" altLang="zh-CN" sz="2000" dirty="0">
                <a:latin typeface="Times New Roman" panose="02020603050405020304" pitchFamily="18" charset="0"/>
                <a:cs typeface="Times New Roman" panose="02020603050405020304" pitchFamily="18" charset="0"/>
              </a:rPr>
              <a:t>in attempt to control all array elements concurrently.</a:t>
            </a:r>
            <a:endParaRPr lang="en-US" altLang="zh-CN" sz="2000" dirty="0">
              <a:latin typeface="Times New Roman" panose="02020603050405020304" pitchFamily="18" charset="0"/>
              <a:cs typeface="Times New Roman" panose="02020603050405020304" pitchFamily="18" charset="0"/>
            </a:endParaRPr>
          </a:p>
          <a:p>
            <a:pPr marL="342900" indent="-342900" algn="just">
              <a:lnSpc>
                <a:spcPct val="120000"/>
              </a:lnSpc>
              <a:spcBef>
                <a:spcPts val="12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ULA-OP 256 </a:t>
            </a:r>
            <a:r>
              <a:rPr lang="en-US" altLang="zh-CN" sz="2000" dirty="0" smtClean="0">
                <a:latin typeface="Times New Roman" panose="02020603050405020304" pitchFamily="18" charset="0"/>
                <a:cs typeface="Times New Roman" panose="02020603050405020304" pitchFamily="18" charset="0"/>
              </a:rPr>
              <a:t>was </a:t>
            </a:r>
            <a:r>
              <a:rPr lang="en-US" altLang="zh-CN" sz="2000" b="1" dirty="0" smtClean="0">
                <a:latin typeface="Times New Roman" panose="02020603050405020304" pitchFamily="18" charset="0"/>
                <a:cs typeface="Times New Roman" panose="02020603050405020304" pitchFamily="18" charset="0"/>
              </a:rPr>
              <a:t>designed </a:t>
            </a:r>
            <a:r>
              <a:rPr lang="en-US" altLang="zh-CN" sz="2000" b="1" dirty="0">
                <a:latin typeface="Times New Roman" panose="02020603050405020304" pitchFamily="18" charset="0"/>
                <a:cs typeface="Times New Roman" panose="02020603050405020304" pitchFamily="18" charset="0"/>
              </a:rPr>
              <a:t>with embedded synchronization capabilities</a:t>
            </a:r>
            <a:r>
              <a:rPr lang="en-US" altLang="zh-CN" sz="2000" dirty="0">
                <a:latin typeface="Times New Roman" panose="02020603050405020304" pitchFamily="18" charset="0"/>
                <a:cs typeface="Times New Roman" panose="02020603050405020304" pitchFamily="18" charset="0"/>
              </a:rPr>
              <a:t>. </a:t>
            </a:r>
            <a:r>
              <a:rPr lang="en-US" altLang="zh-CN" sz="2000" dirty="0" smtClean="0">
                <a:latin typeface="Times New Roman" panose="02020603050405020304" pitchFamily="18" charset="0"/>
                <a:cs typeface="Times New Roman" panose="02020603050405020304" pitchFamily="18" charset="0"/>
              </a:rPr>
              <a:t>One master </a:t>
            </a:r>
            <a:r>
              <a:rPr lang="en-US" altLang="zh-CN" sz="2000" dirty="0">
                <a:latin typeface="Times New Roman" panose="02020603050405020304" pitchFamily="18" charset="0"/>
                <a:cs typeface="Times New Roman" panose="02020603050405020304" pitchFamily="18" charset="0"/>
              </a:rPr>
              <a:t>system can </a:t>
            </a:r>
            <a:r>
              <a:rPr lang="en-US" altLang="zh-CN" sz="2000" dirty="0" smtClean="0">
                <a:latin typeface="Times New Roman" panose="02020603050405020304" pitchFamily="18" charset="0"/>
                <a:cs typeface="Times New Roman" panose="02020603050405020304" pitchFamily="18" charset="0"/>
              </a:rPr>
              <a:t>directly feed up to four slave systems with proper acquisition clock and synchronization signals</a:t>
            </a:r>
            <a:endParaRPr lang="en-US" altLang="zh-CN" sz="2000" dirty="0" smtClean="0">
              <a:latin typeface="Times New Roman" panose="02020603050405020304" pitchFamily="18" charset="0"/>
              <a:cs typeface="Times New Roman" panose="02020603050405020304" pitchFamily="18" charset="0"/>
            </a:endParaRPr>
          </a:p>
          <a:p>
            <a:pPr marL="342900" indent="-342900" algn="just">
              <a:lnSpc>
                <a:spcPct val="120000"/>
              </a:lnSpc>
              <a:spcBef>
                <a:spcPts val="1200"/>
              </a:spcBef>
              <a:buFont typeface="Wingdings" panose="05000000000000000000" pitchFamily="2" charset="2"/>
              <a:buChar char="Ø"/>
            </a:pPr>
            <a:r>
              <a:rPr lang="en-US" altLang="zh-CN" sz="2000" dirty="0" smtClean="0">
                <a:latin typeface="Times New Roman" panose="02020603050405020304" pitchFamily="18" charset="0"/>
                <a:cs typeface="Times New Roman" panose="02020603050405020304" pitchFamily="18" charset="0"/>
              </a:rPr>
              <a:t>Such </a:t>
            </a:r>
            <a:r>
              <a:rPr lang="en-US" altLang="zh-CN" sz="2000" dirty="0">
                <a:latin typeface="Times New Roman" panose="02020603050405020304" pitchFamily="18" charset="0"/>
                <a:cs typeface="Times New Roman" panose="02020603050405020304" pitchFamily="18" charset="0"/>
              </a:rPr>
              <a:t>a composite platform assembly strategy </a:t>
            </a:r>
            <a:r>
              <a:rPr lang="en-US" altLang="zh-CN" sz="2000" dirty="0" smtClean="0">
                <a:latin typeface="Times New Roman" panose="02020603050405020304" pitchFamily="18" charset="0"/>
                <a:cs typeface="Times New Roman" panose="02020603050405020304" pitchFamily="18" charset="0"/>
              </a:rPr>
              <a:t>unavoidably brings </a:t>
            </a:r>
            <a:r>
              <a:rPr lang="en-US" altLang="zh-CN" sz="2000" b="1" dirty="0">
                <a:latin typeface="Times New Roman" panose="02020603050405020304" pitchFamily="18" charset="0"/>
                <a:cs typeface="Times New Roman" panose="02020603050405020304" pitchFamily="18" charset="0"/>
              </a:rPr>
              <a:t>synchronization issues</a:t>
            </a:r>
            <a:r>
              <a:rPr lang="en-US" altLang="zh-CN" sz="2000" dirty="0">
                <a:latin typeface="Times New Roman" panose="02020603050405020304" pitchFamily="18" charset="0"/>
                <a:cs typeface="Times New Roman" panose="02020603050405020304" pitchFamily="18" charset="0"/>
              </a:rPr>
              <a:t>, since forcing different </a:t>
            </a:r>
            <a:r>
              <a:rPr lang="en-US" altLang="zh-CN" sz="2000" dirty="0" smtClean="0">
                <a:latin typeface="Times New Roman" panose="02020603050405020304" pitchFamily="18" charset="0"/>
                <a:cs typeface="Times New Roman" panose="02020603050405020304" pitchFamily="18" charset="0"/>
              </a:rPr>
              <a:t>discrete systems </a:t>
            </a:r>
            <a:r>
              <a:rPr lang="en-US" altLang="zh-CN" sz="2000" dirty="0">
                <a:latin typeface="Times New Roman" panose="02020603050405020304" pitchFamily="18" charset="0"/>
                <a:cs typeface="Times New Roman" panose="02020603050405020304" pitchFamily="18" charset="0"/>
              </a:rPr>
              <a:t>to run on the same clock is not trivial</a:t>
            </a:r>
            <a:endParaRPr lang="en-US" altLang="zh-CN"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4438138"/>
          </a:xfrm>
          <a:prstGeom prst="rect">
            <a:avLst/>
          </a:prstGeom>
        </p:spPr>
        <p:txBody>
          <a:bodyPr wrap="square">
            <a:spAutoFit/>
          </a:bodyPr>
          <a:lstStyle/>
          <a:p>
            <a:pPr algn="just">
              <a:lnSpc>
                <a:spcPct val="150000"/>
              </a:lnSpc>
            </a:pPr>
            <a:r>
              <a:rPr lang="en-US" altLang="zh-CN" sz="2400" b="1" dirty="0">
                <a:solidFill>
                  <a:srgbClr val="0070C0"/>
                </a:solidFill>
                <a:latin typeface="Times New Roman" panose="02020603050405020304" pitchFamily="18" charset="0"/>
                <a:cs typeface="Times New Roman" panose="02020603050405020304" pitchFamily="18" charset="0"/>
              </a:rPr>
              <a:t>General Comparison of Open Platforms</a:t>
            </a:r>
            <a:endParaRPr lang="en-US" altLang="zh-CN" sz="2400" b="1" dirty="0">
              <a:solidFill>
                <a:srgbClr val="0070C0"/>
              </a:solidFill>
              <a:latin typeface="Times New Roman" panose="02020603050405020304" pitchFamily="18" charset="0"/>
              <a:cs typeface="Times New Roman" panose="02020603050405020304" pitchFamily="18" charset="0"/>
            </a:endParaRPr>
          </a:p>
          <a:p>
            <a:pPr marL="0" lvl="1" algn="just">
              <a:lnSpc>
                <a:spcPct val="120000"/>
              </a:lnSpc>
              <a:spcBef>
                <a:spcPts val="1200"/>
              </a:spcBef>
            </a:pPr>
            <a:r>
              <a:rPr lang="en-US" altLang="zh-CN" sz="2200" b="1" dirty="0">
                <a:latin typeface="Times New Roman" panose="02020603050405020304" pitchFamily="18" charset="0"/>
                <a:cs typeface="Times New Roman" panose="02020603050405020304" pitchFamily="18" charset="0"/>
              </a:rPr>
              <a:t>I</a:t>
            </a:r>
            <a:r>
              <a:rPr lang="en-US" altLang="zh-CN" sz="2200" b="1" dirty="0" smtClean="0">
                <a:latin typeface="Times New Roman" panose="02020603050405020304" pitchFamily="18" charset="0"/>
                <a:cs typeface="Times New Roman" panose="02020603050405020304" pitchFamily="18" charset="0"/>
              </a:rPr>
              <a:t>mportant technical attributes:</a:t>
            </a:r>
            <a:endParaRPr lang="en-US" altLang="zh-CN" sz="2200" b="1" dirty="0" smtClean="0">
              <a:latin typeface="Times New Roman" panose="02020603050405020304" pitchFamily="18" charset="0"/>
              <a:cs typeface="Times New Roman" panose="02020603050405020304" pitchFamily="18" charset="0"/>
            </a:endParaRPr>
          </a:p>
          <a:p>
            <a:pPr marL="342900" lvl="1" indent="-342900" algn="just">
              <a:spcBef>
                <a:spcPts val="1200"/>
              </a:spcBef>
              <a:buFont typeface="Arial" panose="020B0604020202020204" pitchFamily="34" charset="0"/>
              <a:buChar char="•"/>
            </a:pPr>
            <a:r>
              <a:rPr lang="en-US" altLang="zh-CN" sz="2000" dirty="0" smtClean="0">
                <a:latin typeface="Times New Roman" panose="02020603050405020304" pitchFamily="18" charset="0"/>
                <a:cs typeface="Times New Roman" panose="02020603050405020304" pitchFamily="18" charset="0"/>
              </a:rPr>
              <a:t>1) Its </a:t>
            </a:r>
            <a:r>
              <a:rPr lang="en-US" altLang="zh-CN" sz="2000" dirty="0">
                <a:latin typeface="Times New Roman" panose="02020603050405020304" pitchFamily="18" charset="0"/>
                <a:cs typeface="Times New Roman" panose="02020603050405020304" pitchFamily="18" charset="0"/>
              </a:rPr>
              <a:t>TX operations should be </a:t>
            </a:r>
            <a:r>
              <a:rPr lang="en-US" altLang="zh-CN" sz="2000" b="1" dirty="0">
                <a:latin typeface="Times New Roman" panose="02020603050405020304" pitchFamily="18" charset="0"/>
                <a:cs typeface="Times New Roman" panose="02020603050405020304" pitchFamily="18" charset="0"/>
              </a:rPr>
              <a:t>programmable</a:t>
            </a:r>
            <a:r>
              <a:rPr lang="en-US" altLang="zh-CN" sz="2000" dirty="0">
                <a:latin typeface="Times New Roman" panose="02020603050405020304" pitchFamily="18" charset="0"/>
                <a:cs typeface="Times New Roman" panose="02020603050405020304" pitchFamily="18" charset="0"/>
              </a:rPr>
              <a:t> on a </a:t>
            </a:r>
            <a:r>
              <a:rPr lang="en-US" altLang="zh-CN" sz="2000" dirty="0" err="1">
                <a:latin typeface="Times New Roman" panose="02020603050405020304" pitchFamily="18" charset="0"/>
                <a:cs typeface="Times New Roman" panose="02020603050405020304" pitchFamily="18" charset="0"/>
              </a:rPr>
              <a:t>perchannel</a:t>
            </a:r>
            <a:r>
              <a:rPr lang="en-US" altLang="zh-CN" sz="2000" dirty="0">
                <a:latin typeface="Times New Roman" panose="02020603050405020304" pitchFamily="18" charset="0"/>
                <a:cs typeface="Times New Roman" panose="02020603050405020304" pitchFamily="18" charset="0"/>
              </a:rPr>
              <a:t> basis.</a:t>
            </a:r>
            <a:endParaRPr lang="en-US" altLang="zh-CN" sz="2000" dirty="0">
              <a:latin typeface="Times New Roman" panose="02020603050405020304" pitchFamily="18" charset="0"/>
              <a:cs typeface="Times New Roman" panose="02020603050405020304" pitchFamily="18" charset="0"/>
            </a:endParaRPr>
          </a:p>
          <a:p>
            <a:pPr marL="342900" lvl="1" indent="-342900" algn="just">
              <a:spcBef>
                <a:spcPts val="1200"/>
              </a:spcBef>
              <a:buFont typeface="Arial" panose="020B0604020202020204" pitchFamily="34" charset="0"/>
              <a:buChar char="•"/>
            </a:pPr>
            <a:r>
              <a:rPr lang="en-US" altLang="zh-CN" sz="2000" dirty="0" smtClean="0">
                <a:latin typeface="Times New Roman" panose="02020603050405020304" pitchFamily="18" charset="0"/>
                <a:cs typeface="Times New Roman" panose="02020603050405020304" pitchFamily="18" charset="0"/>
              </a:rPr>
              <a:t>2) </a:t>
            </a:r>
            <a:r>
              <a:rPr lang="en-US" altLang="zh-CN" sz="2000" dirty="0" err="1" smtClean="0">
                <a:latin typeface="Times New Roman" panose="02020603050405020304" pitchFamily="18" charset="0"/>
                <a:cs typeface="Times New Roman" panose="02020603050405020304" pitchFamily="18" charset="0"/>
              </a:rPr>
              <a:t>Prebeamform</a:t>
            </a:r>
            <a:r>
              <a:rPr lang="en-US" altLang="zh-CN" sz="2000" dirty="0" smtClean="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RX data should be </a:t>
            </a:r>
            <a:r>
              <a:rPr lang="en-US" altLang="zh-CN" sz="2000" b="1" dirty="0">
                <a:latin typeface="Times New Roman" panose="02020603050405020304" pitchFamily="18" charset="0"/>
                <a:cs typeface="Times New Roman" panose="02020603050405020304" pitchFamily="18" charset="0"/>
              </a:rPr>
              <a:t>accessible</a:t>
            </a:r>
            <a:r>
              <a:rPr lang="en-US" altLang="zh-CN" sz="2000" dirty="0">
                <a:latin typeface="Times New Roman" panose="02020603050405020304" pitchFamily="18" charset="0"/>
                <a:cs typeface="Times New Roman" panose="02020603050405020304" pitchFamily="18" charset="0"/>
              </a:rPr>
              <a:t> over all transducer channels, and a significant amount of RAM is available to store the data samples from </a:t>
            </a:r>
            <a:r>
              <a:rPr lang="en-US" altLang="zh-CN" sz="2000" dirty="0" err="1">
                <a:latin typeface="Times New Roman" panose="02020603050405020304" pitchFamily="18" charset="0"/>
                <a:cs typeface="Times New Roman" panose="02020603050405020304" pitchFamily="18" charset="0"/>
              </a:rPr>
              <a:t>multibeat</a:t>
            </a:r>
            <a:r>
              <a:rPr lang="en-US" altLang="zh-CN" sz="2000" dirty="0">
                <a:latin typeface="Times New Roman" panose="02020603050405020304" pitchFamily="18" charset="0"/>
                <a:cs typeface="Times New Roman" panose="02020603050405020304" pitchFamily="18" charset="0"/>
              </a:rPr>
              <a:t>  acquisition.</a:t>
            </a:r>
            <a:endParaRPr lang="en-US" altLang="zh-CN" sz="2000" dirty="0">
              <a:latin typeface="Times New Roman" panose="02020603050405020304" pitchFamily="18" charset="0"/>
              <a:cs typeface="Times New Roman" panose="02020603050405020304" pitchFamily="18" charset="0"/>
            </a:endParaRPr>
          </a:p>
          <a:p>
            <a:pPr marL="342900" lvl="1" indent="-342900" algn="just">
              <a:spcBef>
                <a:spcPts val="1200"/>
              </a:spcBef>
              <a:buFont typeface="Arial" panose="020B0604020202020204" pitchFamily="34" charset="0"/>
              <a:buChar char="•"/>
            </a:pPr>
            <a:r>
              <a:rPr lang="en-US" altLang="zh-CN" sz="2000" dirty="0" smtClean="0">
                <a:latin typeface="Times New Roman" panose="02020603050405020304" pitchFamily="18" charset="0"/>
                <a:cs typeface="Times New Roman" panose="02020603050405020304" pitchFamily="18" charset="0"/>
              </a:rPr>
              <a:t>3) Abundant </a:t>
            </a:r>
            <a:r>
              <a:rPr lang="en-US" altLang="zh-CN" sz="2000" dirty="0">
                <a:latin typeface="Times New Roman" panose="02020603050405020304" pitchFamily="18" charset="0"/>
                <a:cs typeface="Times New Roman" panose="02020603050405020304" pitchFamily="18" charset="0"/>
              </a:rPr>
              <a:t>computing resources should be included to allow real-time </a:t>
            </a:r>
            <a:r>
              <a:rPr lang="en-US" altLang="zh-CN" sz="2000" b="1" dirty="0">
                <a:latin typeface="Times New Roman" panose="02020603050405020304" pitchFamily="18" charset="0"/>
                <a:cs typeface="Times New Roman" panose="02020603050405020304" pitchFamily="18" charset="0"/>
              </a:rPr>
              <a:t>implementation of new data processing methods</a:t>
            </a:r>
            <a:r>
              <a:rPr lang="en-US" altLang="zh-CN" sz="2000" dirty="0" smtClean="0">
                <a:latin typeface="Times New Roman" panose="02020603050405020304" pitchFamily="18" charset="0"/>
                <a:cs typeface="Times New Roman" panose="02020603050405020304" pitchFamily="18" charset="0"/>
              </a:rPr>
              <a:t>.</a:t>
            </a:r>
            <a:endParaRPr lang="en-US" altLang="zh-CN" sz="2000" dirty="0" smtClean="0">
              <a:latin typeface="Times New Roman" panose="02020603050405020304" pitchFamily="18" charset="0"/>
              <a:cs typeface="Times New Roman" panose="02020603050405020304" pitchFamily="18" charset="0"/>
            </a:endParaRPr>
          </a:p>
          <a:p>
            <a:pPr marL="342900" lvl="1" indent="-342900" algn="just">
              <a:spcBef>
                <a:spcPts val="1200"/>
              </a:spcBef>
              <a:buFont typeface="Arial" panose="020B0604020202020204" pitchFamily="34" charset="0"/>
              <a:buChar char="•"/>
            </a:pPr>
            <a:endParaRPr lang="en-US" altLang="zh-CN" sz="2000" dirty="0">
              <a:latin typeface="Times New Roman" panose="02020603050405020304" pitchFamily="18" charset="0"/>
              <a:cs typeface="Times New Roman" panose="02020603050405020304" pitchFamily="18" charset="0"/>
            </a:endParaRPr>
          </a:p>
          <a:p>
            <a:pPr marL="0" lvl="1" algn="just">
              <a:spcBef>
                <a:spcPts val="1200"/>
              </a:spcBef>
            </a:pPr>
            <a:r>
              <a:rPr lang="en-US" altLang="zh-CN" sz="2000" dirty="0">
                <a:latin typeface="Times New Roman" panose="02020603050405020304" pitchFamily="18" charset="0"/>
                <a:cs typeface="Times New Roman" panose="02020603050405020304" pitchFamily="18" charset="0"/>
              </a:rPr>
              <a:t>These attributes are nowadays included in either </a:t>
            </a:r>
            <a:r>
              <a:rPr lang="en-US" altLang="zh-CN" sz="2000" dirty="0" smtClean="0">
                <a:latin typeface="Times New Roman" panose="02020603050405020304" pitchFamily="18" charset="0"/>
                <a:cs typeface="Times New Roman" panose="02020603050405020304" pitchFamily="18" charset="0"/>
              </a:rPr>
              <a:t>hardware- and software-based </a:t>
            </a:r>
            <a:r>
              <a:rPr lang="en-US" altLang="zh-CN" sz="2000" dirty="0">
                <a:latin typeface="Times New Roman" panose="02020603050405020304" pitchFamily="18" charset="0"/>
                <a:cs typeface="Times New Roman" panose="02020603050405020304" pitchFamily="18" charset="0"/>
              </a:rPr>
              <a:t>OPs</a:t>
            </a:r>
            <a:r>
              <a:rPr lang="en-US" altLang="zh-CN" sz="2000" dirty="0" smtClean="0">
                <a:latin typeface="Times New Roman" panose="02020603050405020304" pitchFamily="18" charset="0"/>
                <a:cs typeface="Times New Roman" panose="02020603050405020304" pitchFamily="18" charset="0"/>
              </a:rPr>
              <a:t>.</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2032929" cy="584775"/>
          </a:xfrm>
          <a:prstGeom prst="rect">
            <a:avLst/>
          </a:prstGeom>
          <a:noFill/>
        </p:spPr>
        <p:txBody>
          <a:bodyPr wrap="none" rtlCol="0">
            <a:spAutoFit/>
          </a:bodyPr>
          <a:lstStyle/>
          <a:p>
            <a:r>
              <a:rPr lang="en-US" altLang="zh-CN" sz="3200" b="1" dirty="0" smtClean="0">
                <a:solidFill>
                  <a:srgbClr val="0D3688"/>
                </a:solidFill>
                <a:latin typeface="Times New Roman" panose="02020603050405020304" pitchFamily="18" charset="0"/>
                <a:cs typeface="Times New Roman" panose="02020603050405020304" pitchFamily="18" charset="0"/>
              </a:rPr>
              <a:t>Discussion</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93234"/>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010245"/>
            <a:ext cx="9727758" cy="579967"/>
          </a:xfrm>
          <a:prstGeom prst="rect">
            <a:avLst/>
          </a:prstGeom>
        </p:spPr>
        <p:txBody>
          <a:bodyPr wrap="square">
            <a:spAutoFit/>
          </a:bodyPr>
          <a:lstStyle/>
          <a:p>
            <a:pPr algn="just">
              <a:lnSpc>
                <a:spcPct val="150000"/>
              </a:lnSpc>
            </a:pPr>
            <a:r>
              <a:rPr lang="en-US" altLang="zh-CN" sz="2400" b="1" dirty="0">
                <a:solidFill>
                  <a:srgbClr val="0070C0"/>
                </a:solidFill>
                <a:latin typeface="Times New Roman" panose="02020603050405020304" pitchFamily="18" charset="0"/>
                <a:cs typeface="Times New Roman" panose="02020603050405020304" pitchFamily="18" charset="0"/>
              </a:rPr>
              <a:t>General Comparison of Open </a:t>
            </a:r>
            <a:r>
              <a:rPr lang="en-US" altLang="zh-CN" sz="2400" b="1" dirty="0" smtClean="0">
                <a:solidFill>
                  <a:srgbClr val="0070C0"/>
                </a:solidFill>
                <a:latin typeface="Times New Roman" panose="02020603050405020304" pitchFamily="18" charset="0"/>
                <a:cs typeface="Times New Roman" panose="02020603050405020304" pitchFamily="18" charset="0"/>
              </a:rPr>
              <a:t>Platforms</a:t>
            </a:r>
            <a:endParaRPr lang="en-US" altLang="zh-CN" sz="2400" b="1" dirty="0">
              <a:solidFill>
                <a:srgbClr val="0070C0"/>
              </a:solidFill>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2032929" cy="584775"/>
          </a:xfrm>
          <a:prstGeom prst="rect">
            <a:avLst/>
          </a:prstGeom>
          <a:noFill/>
        </p:spPr>
        <p:txBody>
          <a:bodyPr wrap="none" rtlCol="0">
            <a:spAutoFit/>
          </a:bodyPr>
          <a:lstStyle/>
          <a:p>
            <a:r>
              <a:rPr lang="en-US" altLang="zh-CN" sz="3200" b="1" dirty="0" smtClean="0">
                <a:solidFill>
                  <a:srgbClr val="0D3688"/>
                </a:solidFill>
                <a:latin typeface="Times New Roman" panose="02020603050405020304" pitchFamily="18" charset="0"/>
                <a:cs typeface="Times New Roman" panose="02020603050405020304" pitchFamily="18" charset="0"/>
              </a:rPr>
              <a:t>Discussion</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graphicFrame>
        <p:nvGraphicFramePr>
          <p:cNvPr id="3" name="表格 2"/>
          <p:cNvGraphicFramePr>
            <a:graphicFrameLocks noGrp="1"/>
          </p:cNvGraphicFramePr>
          <p:nvPr/>
        </p:nvGraphicFramePr>
        <p:xfrm>
          <a:off x="1472055" y="1844587"/>
          <a:ext cx="9475824" cy="4257388"/>
        </p:xfrm>
        <a:graphic>
          <a:graphicData uri="http://schemas.openxmlformats.org/drawingml/2006/table">
            <a:tbl>
              <a:tblPr firstRow="1" bandRow="1">
                <a:tableStyleId>{69012ECD-51FC-41F1-AA8D-1B2483CD663E}</a:tableStyleId>
              </a:tblPr>
              <a:tblGrid>
                <a:gridCol w="2368956"/>
                <a:gridCol w="2398679"/>
                <a:gridCol w="2383277"/>
                <a:gridCol w="2324912"/>
              </a:tblGrid>
              <a:tr h="520022">
                <a:tc>
                  <a:txBody>
                    <a:bodyPr/>
                    <a:lstStyle/>
                    <a:p>
                      <a:pPr algn="ctr"/>
                      <a:r>
                        <a:rPr lang="en-US" altLang="zh-CN" sz="1800" kern="1200" dirty="0" smtClean="0">
                          <a:latin typeface="Times New Roman" panose="02020603050405020304" pitchFamily="18" charset="0"/>
                          <a:cs typeface="Times New Roman" panose="02020603050405020304" pitchFamily="18" charset="0"/>
                        </a:rPr>
                        <a:t>Open Platforms</a:t>
                      </a:r>
                      <a:endParaRPr lang="zh-CN" altLang="en-US" sz="1800" kern="1200" dirty="0">
                        <a:solidFill>
                          <a:schemeClr val="tx1"/>
                        </a:solidFill>
                        <a:latin typeface="Times New Roman" panose="02020603050405020304" pitchFamily="18" charset="0"/>
                        <a:ea typeface="+mn-ea"/>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800" kern="1200" dirty="0" smtClean="0">
                          <a:latin typeface="Times New Roman" panose="02020603050405020304" pitchFamily="18" charset="0"/>
                          <a:cs typeface="Times New Roman" panose="02020603050405020304" pitchFamily="18" charset="0"/>
                        </a:rPr>
                        <a:t>Required knowledge </a:t>
                      </a:r>
                      <a:endParaRPr lang="zh-CN" altLang="en-US" sz="1800" kern="1200" dirty="0">
                        <a:solidFill>
                          <a:schemeClr val="tx1"/>
                        </a:solidFill>
                        <a:latin typeface="Times New Roman" panose="02020603050405020304" pitchFamily="18" charset="0"/>
                        <a:ea typeface="+mn-ea"/>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800" kern="1200" dirty="0" smtClean="0">
                          <a:latin typeface="Times New Roman" panose="02020603050405020304" pitchFamily="18" charset="0"/>
                          <a:cs typeface="Times New Roman" panose="02020603050405020304" pitchFamily="18" charset="0"/>
                        </a:rPr>
                        <a:t>Real-time</a:t>
                      </a:r>
                      <a:endParaRPr lang="zh-CN" altLang="en-US" sz="1800" kern="1200" dirty="0">
                        <a:solidFill>
                          <a:schemeClr val="tx1"/>
                        </a:solidFill>
                        <a:latin typeface="Times New Roman" panose="02020603050405020304" pitchFamily="18" charset="0"/>
                        <a:ea typeface="+mn-ea"/>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800" kern="1200" dirty="0" smtClean="0">
                          <a:latin typeface="Times New Roman" panose="02020603050405020304" pitchFamily="18" charset="0"/>
                          <a:cs typeface="Times New Roman" panose="02020603050405020304" pitchFamily="18" charset="0"/>
                        </a:rPr>
                        <a:t>Important</a:t>
                      </a:r>
                      <a:r>
                        <a:rPr lang="en-US" altLang="zh-CN" sz="1800" kern="1200" baseline="0" dirty="0" smtClean="0">
                          <a:latin typeface="Times New Roman" panose="02020603050405020304" pitchFamily="18" charset="0"/>
                          <a:cs typeface="Times New Roman" panose="02020603050405020304" pitchFamily="18" charset="0"/>
                        </a:rPr>
                        <a:t> feature</a:t>
                      </a:r>
                      <a:endParaRPr lang="zh-CN" altLang="en-US" sz="1800" kern="1200" dirty="0">
                        <a:solidFill>
                          <a:schemeClr val="tx1"/>
                        </a:solidFill>
                        <a:latin typeface="Times New Roman" panose="02020603050405020304" pitchFamily="18" charset="0"/>
                        <a:ea typeface="+mn-ea"/>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789889">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2400" b="1" dirty="0" smtClean="0">
                          <a:latin typeface="Times New Roman" panose="02020603050405020304" pitchFamily="18" charset="0"/>
                          <a:cs typeface="Times New Roman" panose="02020603050405020304" pitchFamily="18" charset="0"/>
                        </a:rPr>
                        <a:t>Software-based </a:t>
                      </a:r>
                      <a:r>
                        <a:rPr lang="en-US" altLang="zh-CN" sz="2400" dirty="0" smtClean="0">
                          <a:latin typeface="Times New Roman" panose="02020603050405020304" pitchFamily="18" charset="0"/>
                          <a:cs typeface="Times New Roman" panose="02020603050405020304" pitchFamily="18" charset="0"/>
                        </a:rPr>
                        <a:t>OPs</a:t>
                      </a:r>
                      <a:endParaRPr lang="zh-CN" altLang="en-US" sz="2400" dirty="0" smtClean="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defRPr/>
                      </a:pPr>
                      <a:r>
                        <a:rPr lang="en-US" altLang="zh-CN" sz="1800" dirty="0" smtClean="0">
                          <a:latin typeface="Times New Roman" panose="02020603050405020304" pitchFamily="18" charset="0"/>
                          <a:cs typeface="Times New Roman" panose="02020603050405020304" pitchFamily="18" charset="0"/>
                        </a:rPr>
                        <a:t>work with since their user-level programing environment, does not require knowledge of low-level hardware description languages</a:t>
                      </a:r>
                      <a:endParaRPr lang="en-US" altLang="zh-CN" sz="1800" b="1" dirty="0" smtClean="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defRPr/>
                      </a:pPr>
                      <a:r>
                        <a:rPr lang="en-US" altLang="zh-CN" sz="1800" dirty="0" smtClean="0">
                          <a:latin typeface="Times New Roman" panose="02020603050405020304" pitchFamily="18" charset="0"/>
                          <a:cs typeface="Times New Roman" panose="02020603050405020304" pitchFamily="18" charset="0"/>
                        </a:rPr>
                        <a:t>the design of parallel processing kernels requires some level of craftsmanship in order to optimize their processing performance</a:t>
                      </a:r>
                      <a:endParaRPr lang="en-US" altLang="zh-CN" sz="1800" dirty="0" smtClean="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just"/>
                      <a:r>
                        <a:rPr lang="en-US" altLang="zh-CN" sz="1800" dirty="0" smtClean="0">
                          <a:latin typeface="Times New Roman" panose="02020603050405020304" pitchFamily="18" charset="0"/>
                          <a:cs typeface="Times New Roman" panose="02020603050405020304" pitchFamily="18" charset="0"/>
                        </a:rPr>
                        <a:t>A important feature shared by different types of ultrasound OPs is that they possess tens and hundreds of gigabytes of RAM to store full RF data frames over multiple heart beats</a:t>
                      </a:r>
                      <a:endParaRPr lang="zh-CN" altLang="en-US"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947477">
                <a:tc>
                  <a:txBody>
                    <a:bodyPr/>
                    <a:lstStyle/>
                    <a:p>
                      <a:pPr algn="ctr"/>
                      <a:r>
                        <a:rPr lang="en-US" altLang="zh-CN" sz="2400" b="1" dirty="0" smtClean="0">
                          <a:latin typeface="Times New Roman" panose="02020603050405020304" pitchFamily="18" charset="0"/>
                          <a:cs typeface="Times New Roman" panose="02020603050405020304" pitchFamily="18" charset="0"/>
                        </a:rPr>
                        <a:t>Hardware-based</a:t>
                      </a:r>
                      <a:r>
                        <a:rPr lang="en-US" altLang="zh-CN" sz="2400" dirty="0" smtClean="0">
                          <a:latin typeface="Times New Roman" panose="02020603050405020304" pitchFamily="18" charset="0"/>
                          <a:cs typeface="Times New Roman" panose="02020603050405020304" pitchFamily="18" charset="0"/>
                        </a:rPr>
                        <a:t> OPs</a:t>
                      </a:r>
                      <a:endParaRPr lang="zh-CN" altLang="en-US" sz="24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altLang="zh-CN" sz="1800" dirty="0" smtClean="0">
                          <a:latin typeface="Times New Roman" panose="02020603050405020304" pitchFamily="18" charset="0"/>
                          <a:cs typeface="Times New Roman" panose="02020603050405020304" pitchFamily="18" charset="0"/>
                        </a:rPr>
                        <a:t>must be proficient in both low-level programming languages</a:t>
                      </a:r>
                      <a:r>
                        <a:rPr lang="zh-CN" altLang="en-US" sz="1800" dirty="0" smtClean="0">
                          <a:latin typeface="Times New Roman" panose="02020603050405020304" pitchFamily="18" charset="0"/>
                          <a:cs typeface="Times New Roman" panose="02020603050405020304" pitchFamily="18" charset="0"/>
                        </a:rPr>
                        <a:t>，</a:t>
                      </a:r>
                      <a:r>
                        <a:rPr lang="en-US" altLang="zh-CN" sz="1800" dirty="0" smtClean="0">
                          <a:latin typeface="Times New Roman" panose="02020603050405020304" pitchFamily="18" charset="0"/>
                          <a:cs typeface="Times New Roman" panose="02020603050405020304" pitchFamily="18" charset="0"/>
                        </a:rPr>
                        <a:t>high-level languages and</a:t>
                      </a:r>
                      <a:endParaRPr lang="en-US" altLang="zh-CN" sz="1800" dirty="0" smtClean="0">
                        <a:latin typeface="Times New Roman" panose="02020603050405020304" pitchFamily="18" charset="0"/>
                        <a:cs typeface="Times New Roman" panose="02020603050405020304" pitchFamily="18" charset="0"/>
                      </a:endParaRPr>
                    </a:p>
                    <a:p>
                      <a:pPr algn="just"/>
                      <a:r>
                        <a:rPr lang="en-US" altLang="zh-CN" sz="1800" dirty="0" smtClean="0">
                          <a:latin typeface="Times New Roman" panose="02020603050405020304" pitchFamily="18" charset="0"/>
                          <a:cs typeface="Times New Roman" panose="02020603050405020304" pitchFamily="18" charset="0"/>
                        </a:rPr>
                        <a:t>system architecture</a:t>
                      </a:r>
                      <a:endParaRPr lang="zh-CN" altLang="en-US"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endParaRPr lang="en-US" altLang="zh-CN" sz="1800" dirty="0" smtClean="0">
                        <a:latin typeface="Times New Roman" panose="02020603050405020304" pitchFamily="18" charset="0"/>
                        <a:cs typeface="Times New Roman" panose="02020603050405020304" pitchFamily="18" charset="0"/>
                      </a:endParaRPr>
                    </a:p>
                    <a:p>
                      <a:pPr algn="just"/>
                      <a:r>
                        <a:rPr lang="en-US" altLang="zh-CN" sz="1800" dirty="0" smtClean="0">
                          <a:latin typeface="Times New Roman" panose="02020603050405020304" pitchFamily="18" charset="0"/>
                          <a:cs typeface="Times New Roman" panose="02020603050405020304" pitchFamily="18" charset="0"/>
                        </a:rPr>
                        <a:t>suited for real-time applications, because the data transfer issue is reduced considerably</a:t>
                      </a:r>
                      <a:endParaRPr lang="zh-CN" altLang="en-US"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cPr/>
                </a:tc>
              </a:tr>
            </a:tbl>
          </a:graphicData>
        </a:graphic>
      </p:graphicFrame>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4585871"/>
          </a:xfrm>
          <a:prstGeom prst="rect">
            <a:avLst/>
          </a:prstGeom>
        </p:spPr>
        <p:txBody>
          <a:bodyPr wrap="square">
            <a:spAutoFit/>
          </a:bodyPr>
          <a:lstStyle/>
          <a:p>
            <a:pPr algn="just">
              <a:lnSpc>
                <a:spcPct val="150000"/>
              </a:lnSpc>
            </a:pPr>
            <a:r>
              <a:rPr lang="en-US" altLang="zh-CN" sz="2400" b="1" dirty="0">
                <a:solidFill>
                  <a:srgbClr val="0070C0"/>
                </a:solidFill>
                <a:latin typeface="Times New Roman" panose="02020603050405020304" pitchFamily="18" charset="0"/>
                <a:cs typeface="Times New Roman" panose="02020603050405020304" pitchFamily="18" charset="0"/>
              </a:rPr>
              <a:t> Future Trends of Open Platforms</a:t>
            </a:r>
            <a:endParaRPr lang="en-US" altLang="zh-CN" sz="2400" b="1" dirty="0">
              <a:solidFill>
                <a:srgbClr val="0070C0"/>
              </a:solidFill>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The demand for more advanced OPs with </a:t>
            </a:r>
            <a:r>
              <a:rPr lang="en-US" altLang="zh-CN" sz="2000" b="1" dirty="0">
                <a:latin typeface="Times New Roman" panose="02020603050405020304" pitchFamily="18" charset="0"/>
                <a:cs typeface="Times New Roman" panose="02020603050405020304" pitchFamily="18" charset="0"/>
              </a:rPr>
              <a:t>an </a:t>
            </a:r>
            <a:r>
              <a:rPr lang="en-US" altLang="zh-CN" sz="2000" b="1" dirty="0" smtClean="0">
                <a:latin typeface="Times New Roman" panose="02020603050405020304" pitchFamily="18" charset="0"/>
                <a:cs typeface="Times New Roman" panose="02020603050405020304" pitchFamily="18" charset="0"/>
              </a:rPr>
              <a:t>extended number </a:t>
            </a:r>
            <a:r>
              <a:rPr lang="en-US" altLang="zh-CN" sz="2000" b="1" dirty="0">
                <a:latin typeface="Times New Roman" panose="02020603050405020304" pitchFamily="18" charset="0"/>
                <a:cs typeface="Times New Roman" panose="02020603050405020304" pitchFamily="18" charset="0"/>
              </a:rPr>
              <a:t>of channels</a:t>
            </a:r>
            <a:r>
              <a:rPr lang="en-US" altLang="zh-CN" sz="2000" dirty="0">
                <a:latin typeface="Times New Roman" panose="02020603050405020304" pitchFamily="18" charset="0"/>
                <a:cs typeface="Times New Roman" panose="02020603050405020304" pitchFamily="18" charset="0"/>
              </a:rPr>
              <a:t> is poised to </a:t>
            </a:r>
            <a:r>
              <a:rPr lang="en-US" altLang="zh-CN" sz="2000" dirty="0" smtClean="0">
                <a:latin typeface="Times New Roman" panose="02020603050405020304" pitchFamily="18" charset="0"/>
                <a:cs typeface="Times New Roman" panose="02020603050405020304" pitchFamily="18" charset="0"/>
              </a:rPr>
              <a:t>grow</a:t>
            </a:r>
            <a:endParaRPr lang="en-US" altLang="zh-CN" sz="2000" dirty="0" smtClean="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en-US" altLang="zh-CN" sz="2000" b="1" dirty="0">
                <a:latin typeface="Times New Roman" panose="02020603050405020304" pitchFamily="18" charset="0"/>
                <a:cs typeface="Times New Roman" panose="02020603050405020304" pitchFamily="18" charset="0"/>
              </a:rPr>
              <a:t>Faster data transmission </a:t>
            </a:r>
            <a:r>
              <a:rPr lang="en-US" altLang="zh-CN" sz="2000" b="1" dirty="0" smtClean="0">
                <a:latin typeface="Times New Roman" panose="02020603050405020304" pitchFamily="18" charset="0"/>
                <a:cs typeface="Times New Roman" panose="02020603050405020304" pitchFamily="18" charset="0"/>
              </a:rPr>
              <a:t>technology </a:t>
            </a:r>
            <a:r>
              <a:rPr lang="en-US" altLang="zh-CN" sz="2000" dirty="0" smtClean="0">
                <a:latin typeface="Times New Roman" panose="02020603050405020304" pitchFamily="18" charset="0"/>
                <a:cs typeface="Times New Roman" panose="02020603050405020304" pitchFamily="18" charset="0"/>
              </a:rPr>
              <a:t>is </a:t>
            </a:r>
            <a:r>
              <a:rPr lang="en-US" altLang="zh-CN" sz="2000" dirty="0">
                <a:latin typeface="Times New Roman" panose="02020603050405020304" pitchFamily="18" charset="0"/>
                <a:cs typeface="Times New Roman" panose="02020603050405020304" pitchFamily="18" charset="0"/>
              </a:rPr>
              <a:t>well possible to be adopted in </a:t>
            </a:r>
            <a:r>
              <a:rPr lang="en-US" altLang="zh-CN" sz="2000" dirty="0" smtClean="0">
                <a:latin typeface="Times New Roman" panose="02020603050405020304" pitchFamily="18" charset="0"/>
                <a:cs typeface="Times New Roman" panose="02020603050405020304" pitchFamily="18" charset="0"/>
              </a:rPr>
              <a:t>next-generation OP systems</a:t>
            </a:r>
            <a:endParaRPr lang="en-US" altLang="zh-CN" sz="2000" dirty="0" smtClean="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en-US" altLang="zh-CN" sz="2000" dirty="0" smtClean="0">
                <a:latin typeface="Times New Roman" panose="02020603050405020304" pitchFamily="18" charset="0"/>
                <a:cs typeface="Times New Roman" panose="02020603050405020304" pitchFamily="18" charset="0"/>
              </a:rPr>
              <a:t>As more </a:t>
            </a:r>
            <a:r>
              <a:rPr lang="en-US" altLang="zh-CN" sz="2000" dirty="0">
                <a:latin typeface="Times New Roman" panose="02020603050405020304" pitchFamily="18" charset="0"/>
                <a:cs typeface="Times New Roman" panose="02020603050405020304" pitchFamily="18" charset="0"/>
              </a:rPr>
              <a:t>convoluted imaging algorithms are being </a:t>
            </a:r>
            <a:r>
              <a:rPr lang="en-US" altLang="zh-CN" sz="2000" dirty="0" smtClean="0">
                <a:latin typeface="Times New Roman" panose="02020603050405020304" pitchFamily="18" charset="0"/>
                <a:cs typeface="Times New Roman" panose="02020603050405020304" pitchFamily="18" charset="0"/>
              </a:rPr>
              <a:t>developed,  </a:t>
            </a:r>
            <a:r>
              <a:rPr lang="en-US" altLang="zh-CN" sz="2000" dirty="0">
                <a:latin typeface="Times New Roman" panose="02020603050405020304" pitchFamily="18" charset="0"/>
                <a:cs typeface="Times New Roman" panose="02020603050405020304" pitchFamily="18" charset="0"/>
              </a:rPr>
              <a:t>it would be worthwhile to pursue a hardware–software hybrid computation approach that </a:t>
            </a:r>
            <a:r>
              <a:rPr lang="en-US" altLang="zh-CN" sz="2000" b="1" dirty="0">
                <a:latin typeface="Times New Roman" panose="02020603050405020304" pitchFamily="18" charset="0"/>
                <a:cs typeface="Times New Roman" panose="02020603050405020304" pitchFamily="18" charset="0"/>
              </a:rPr>
              <a:t>combines the strengths of GPU, FPGA, and DSP </a:t>
            </a:r>
            <a:r>
              <a:rPr lang="en-US" altLang="zh-CN" sz="2000" dirty="0">
                <a:latin typeface="Times New Roman" panose="02020603050405020304" pitchFamily="18" charset="0"/>
                <a:cs typeface="Times New Roman" panose="02020603050405020304" pitchFamily="18" charset="0"/>
              </a:rPr>
              <a:t>to implement these algorithms in real </a:t>
            </a:r>
            <a:r>
              <a:rPr lang="en-US" altLang="zh-CN" sz="2000" dirty="0" smtClean="0">
                <a:latin typeface="Times New Roman" panose="02020603050405020304" pitchFamily="18" charset="0"/>
                <a:cs typeface="Times New Roman" panose="02020603050405020304" pitchFamily="18" charset="0"/>
              </a:rPr>
              <a:t>time</a:t>
            </a:r>
            <a:endParaRPr lang="en-US" altLang="zh-CN" sz="2000" dirty="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en-US" altLang="zh-CN" sz="2000" b="1" dirty="0" smtClean="0">
                <a:latin typeface="Times New Roman" panose="02020603050405020304" pitchFamily="18" charset="0"/>
                <a:cs typeface="Times New Roman" panose="02020603050405020304" pitchFamily="18" charset="0"/>
              </a:rPr>
              <a:t>System </a:t>
            </a:r>
            <a:r>
              <a:rPr lang="en-US" altLang="zh-CN" sz="2000" b="1" dirty="0">
                <a:latin typeface="Times New Roman" panose="02020603050405020304" pitchFamily="18" charset="0"/>
                <a:cs typeface="Times New Roman" panose="02020603050405020304" pitchFamily="18" charset="0"/>
              </a:rPr>
              <a:t>design partitioning </a:t>
            </a:r>
            <a:r>
              <a:rPr lang="en-US" altLang="zh-CN" sz="2000" dirty="0" smtClean="0">
                <a:latin typeface="Times New Roman" panose="02020603050405020304" pitchFamily="18" charset="0"/>
                <a:cs typeface="Times New Roman" panose="02020603050405020304" pitchFamily="18" charset="0"/>
              </a:rPr>
              <a:t>will likely </a:t>
            </a:r>
            <a:r>
              <a:rPr lang="en-US" altLang="zh-CN" sz="2000" dirty="0">
                <a:latin typeface="Times New Roman" panose="02020603050405020304" pitchFamily="18" charset="0"/>
                <a:cs typeface="Times New Roman" panose="02020603050405020304" pitchFamily="18" charset="0"/>
              </a:rPr>
              <a:t>become a significant engineering topic of interest </a:t>
            </a:r>
            <a:r>
              <a:rPr lang="en-US" altLang="zh-CN" sz="2000" dirty="0" smtClean="0">
                <a:latin typeface="Times New Roman" panose="02020603050405020304" pitchFamily="18" charset="0"/>
                <a:cs typeface="Times New Roman" panose="02020603050405020304" pitchFamily="18" charset="0"/>
              </a:rPr>
              <a:t>for real-time </a:t>
            </a:r>
            <a:r>
              <a:rPr lang="en-US" altLang="zh-CN" sz="2000" dirty="0">
                <a:latin typeface="Times New Roman" panose="02020603050405020304" pitchFamily="18" charset="0"/>
                <a:cs typeface="Times New Roman" panose="02020603050405020304" pitchFamily="18" charset="0"/>
              </a:rPr>
              <a:t>realization of the next-generation ultrasound </a:t>
            </a:r>
            <a:r>
              <a:rPr lang="en-US" altLang="zh-CN" sz="2000" dirty="0" smtClean="0">
                <a:latin typeface="Times New Roman" panose="02020603050405020304" pitchFamily="18" charset="0"/>
                <a:cs typeface="Times New Roman" panose="02020603050405020304" pitchFamily="18" charset="0"/>
              </a:rPr>
              <a:t>imaging methods</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2032929" cy="584775"/>
          </a:xfrm>
          <a:prstGeom prst="rect">
            <a:avLst/>
          </a:prstGeom>
          <a:noFill/>
        </p:spPr>
        <p:txBody>
          <a:bodyPr wrap="none" rtlCol="0">
            <a:spAutoFit/>
          </a:bodyPr>
          <a:lstStyle/>
          <a:p>
            <a:r>
              <a:rPr lang="en-US" altLang="zh-CN" sz="3200" b="1" dirty="0" smtClean="0">
                <a:solidFill>
                  <a:srgbClr val="0D3688"/>
                </a:solidFill>
                <a:latin typeface="Times New Roman" panose="02020603050405020304" pitchFamily="18" charset="0"/>
                <a:cs typeface="Times New Roman" panose="02020603050405020304" pitchFamily="18" charset="0"/>
              </a:rPr>
              <a:t>Discussion</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825712"/>
            <a:ext cx="9727758" cy="2245360"/>
          </a:xfrm>
          <a:prstGeom prst="rect">
            <a:avLst/>
          </a:prstGeom>
        </p:spPr>
        <p:txBody>
          <a:bodyPr wrap="square">
            <a:spAutoFit/>
          </a:bodyPr>
          <a:lstStyle/>
          <a:p>
            <a:pPr marL="342900" lvl="1" indent="-342900" algn="just">
              <a:lnSpc>
                <a:spcPct val="120000"/>
              </a:lnSpc>
              <a:spcBef>
                <a:spcPts val="12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What is ultrafast: typically over 1000frames per second(fps)</a:t>
            </a:r>
            <a:endParaRPr lang="en-US" altLang="zh-CN" sz="2000" dirty="0" smtClean="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en-US" altLang="zh-CN" sz="2000" dirty="0" smtClean="0">
                <a:latin typeface="Times New Roman" panose="02020603050405020304" pitchFamily="18" charset="0"/>
                <a:cs typeface="Times New Roman" panose="02020603050405020304" pitchFamily="18" charset="0"/>
              </a:rPr>
              <a:t>Ultrafast imaging is obtained by transmitting a wide field-of-view beam(i.e.plane wave) which can scan in a </a:t>
            </a:r>
            <a:r>
              <a:rPr lang="en-US" altLang="zh-CN" sz="2000" b="1" dirty="0" smtClean="0">
                <a:latin typeface="Times New Roman" panose="02020603050405020304" pitchFamily="18" charset="0"/>
                <a:cs typeface="Times New Roman" panose="02020603050405020304" pitchFamily="18" charset="0"/>
              </a:rPr>
              <a:t>single </a:t>
            </a:r>
            <a:r>
              <a:rPr lang="en-US" altLang="zh-CN" sz="2000" dirty="0" smtClean="0">
                <a:latin typeface="Times New Roman" panose="02020603050405020304" pitchFamily="18" charset="0"/>
                <a:cs typeface="Times New Roman" panose="02020603050405020304" pitchFamily="18" charset="0"/>
              </a:rPr>
              <a:t>transmit event over the whole region of interest.</a:t>
            </a:r>
            <a:endParaRPr lang="en-US" altLang="zh-CN" sz="2000" dirty="0" smtClean="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en-US" altLang="zh-CN" sz="2000" dirty="0" smtClean="0">
                <a:latin typeface="Times New Roman" panose="02020603050405020304" pitchFamily="18" charset="0"/>
                <a:cs typeface="Times New Roman" panose="02020603050405020304" pitchFamily="18" charset="0"/>
              </a:rPr>
              <a:t>For example, suppose the speed of ultrasound is 1540m/s and the exploration depth is 15cm, then the frame rate is computed as 1540/(0.15</a:t>
            </a:r>
            <a:r>
              <a:rPr lang="en-US" altLang="zh-CN" sz="2000" b="1" dirty="0" smtClean="0">
                <a:latin typeface="Times New Roman" panose="02020603050405020304" pitchFamily="18" charset="0"/>
                <a:cs typeface="Times New Roman" panose="02020603050405020304" pitchFamily="18" charset="0"/>
              </a:rPr>
              <a:t>*2</a:t>
            </a:r>
            <a:r>
              <a:rPr lang="en-US" altLang="zh-CN" sz="2000" dirty="0" smtClean="0">
                <a:latin typeface="Times New Roman" panose="02020603050405020304" pitchFamily="18" charset="0"/>
                <a:cs typeface="Times New Roman" panose="02020603050405020304" pitchFamily="18" charset="0"/>
              </a:rPr>
              <a:t>), which is over 5000fps</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1446530" cy="583565"/>
          </a:xfrm>
          <a:prstGeom prst="rect">
            <a:avLst/>
          </a:prstGeom>
          <a:noFill/>
        </p:spPr>
        <p:txBody>
          <a:bodyPr wrap="none" rtlCol="0">
            <a:spAutoFit/>
          </a:bodyPr>
          <a:lstStyle/>
          <a:p>
            <a:r>
              <a:rPr lang="en-US" altLang="zh-CN" sz="3200" b="1" dirty="0">
                <a:solidFill>
                  <a:srgbClr val="0D3688"/>
                </a:solidFill>
                <a:latin typeface="Times New Roman" panose="02020603050405020304" pitchFamily="18" charset="0"/>
                <a:cs typeface="Times New Roman" panose="02020603050405020304" pitchFamily="18" charset="0"/>
              </a:rPr>
              <a:t>Review</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4616648"/>
          </a:xfrm>
          <a:prstGeom prst="rect">
            <a:avLst/>
          </a:prstGeom>
        </p:spPr>
        <p:txBody>
          <a:bodyPr wrap="square">
            <a:spAutoFit/>
          </a:bodyPr>
          <a:lstStyle/>
          <a:p>
            <a:pPr marL="342900" lvl="1" indent="-342900" algn="just">
              <a:lnSpc>
                <a:spcPct val="120000"/>
              </a:lnSpc>
              <a:spcBef>
                <a:spcPts val="12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Thanks to the increasing maturity of OP ultrasound scanners, the research community is now entering another golden age where researchers are actively proposing a variety of new imaging methods and algorithms </a:t>
            </a:r>
            <a:endParaRPr lang="en-US" altLang="zh-CN" sz="2000" dirty="0" smtClean="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Rapid progress in electronics and computer science is driving the next wave of OP development with </a:t>
            </a:r>
            <a:r>
              <a:rPr lang="en-US" altLang="zh-CN" sz="2000" b="1" dirty="0">
                <a:latin typeface="Times New Roman" panose="02020603050405020304" pitchFamily="18" charset="0"/>
                <a:cs typeface="Times New Roman" panose="02020603050405020304" pitchFamily="18" charset="0"/>
              </a:rPr>
              <a:t>high-speed</a:t>
            </a:r>
            <a:r>
              <a:rPr lang="en-US" altLang="zh-CN" sz="2000" dirty="0">
                <a:latin typeface="Times New Roman" panose="02020603050405020304" pitchFamily="18" charset="0"/>
                <a:cs typeface="Times New Roman" panose="02020603050405020304" pitchFamily="18" charset="0"/>
              </a:rPr>
              <a:t>, </a:t>
            </a:r>
            <a:r>
              <a:rPr lang="en-US" altLang="zh-CN" sz="2000" b="1" dirty="0">
                <a:latin typeface="Times New Roman" panose="02020603050405020304" pitchFamily="18" charset="0"/>
                <a:cs typeface="Times New Roman" panose="02020603050405020304" pitchFamily="18" charset="0"/>
              </a:rPr>
              <a:t>small-size ICs </a:t>
            </a:r>
            <a:r>
              <a:rPr lang="en-US" altLang="zh-CN" sz="2000" dirty="0">
                <a:latin typeface="Times New Roman" panose="02020603050405020304" pitchFamily="18" charset="0"/>
                <a:cs typeface="Times New Roman" panose="02020603050405020304" pitchFamily="18" charset="0"/>
              </a:rPr>
              <a:t>for both acquisition and processing, a </a:t>
            </a:r>
            <a:r>
              <a:rPr lang="en-US" altLang="zh-CN" sz="2000" b="1" dirty="0">
                <a:latin typeface="Times New Roman" panose="02020603050405020304" pitchFamily="18" charset="0"/>
                <a:cs typeface="Times New Roman" panose="02020603050405020304" pitchFamily="18" charset="0"/>
              </a:rPr>
              <a:t>significant amount of RAM resources </a:t>
            </a:r>
            <a:r>
              <a:rPr lang="en-US" altLang="zh-CN" sz="2000" dirty="0">
                <a:latin typeface="Times New Roman" panose="02020603050405020304" pitchFamily="18" charset="0"/>
                <a:cs typeface="Times New Roman" panose="02020603050405020304" pitchFamily="18" charset="0"/>
              </a:rPr>
              <a:t>as well as </a:t>
            </a:r>
            <a:r>
              <a:rPr lang="en-US" altLang="zh-CN" sz="2000" b="1" dirty="0">
                <a:latin typeface="Times New Roman" panose="02020603050405020304" pitchFamily="18" charset="0"/>
                <a:cs typeface="Times New Roman" panose="02020603050405020304" pitchFamily="18" charset="0"/>
              </a:rPr>
              <a:t>high-level programming of sophisticated TX–RX </a:t>
            </a:r>
            <a:r>
              <a:rPr lang="en-US" altLang="zh-CN" sz="2000" b="1" dirty="0" smtClean="0">
                <a:latin typeface="Times New Roman" panose="02020603050405020304" pitchFamily="18" charset="0"/>
                <a:cs typeface="Times New Roman" panose="02020603050405020304" pitchFamily="18" charset="0"/>
              </a:rPr>
              <a:t>strategies</a:t>
            </a:r>
            <a:endParaRPr lang="en-US" altLang="zh-CN" sz="2000" dirty="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It is well anticipated that the performance of upcoming OPs will further increase in terms of </a:t>
            </a:r>
            <a:r>
              <a:rPr lang="en-US" altLang="zh-CN" sz="2000" b="1" dirty="0">
                <a:latin typeface="Times New Roman" panose="02020603050405020304" pitchFamily="18" charset="0"/>
                <a:cs typeface="Times New Roman" panose="02020603050405020304" pitchFamily="18" charset="0"/>
              </a:rPr>
              <a:t>processing power</a:t>
            </a:r>
            <a:r>
              <a:rPr lang="en-US" altLang="zh-CN" sz="2000" dirty="0">
                <a:latin typeface="Times New Roman" panose="02020603050405020304" pitchFamily="18" charset="0"/>
                <a:cs typeface="Times New Roman" panose="02020603050405020304" pitchFamily="18" charset="0"/>
              </a:rPr>
              <a:t>, </a:t>
            </a:r>
            <a:r>
              <a:rPr lang="en-US" altLang="zh-CN" sz="2000" b="1" dirty="0" smtClean="0">
                <a:latin typeface="Times New Roman" panose="02020603050405020304" pitchFamily="18" charset="0"/>
                <a:cs typeface="Times New Roman" panose="02020603050405020304" pitchFamily="18" charset="0"/>
              </a:rPr>
              <a:t>flexibility</a:t>
            </a:r>
            <a:r>
              <a:rPr lang="en-US" altLang="zh-CN" sz="2000" dirty="0" smtClean="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and </a:t>
            </a:r>
            <a:r>
              <a:rPr lang="en-US" altLang="zh-CN" sz="2000" b="1" dirty="0">
                <a:latin typeface="Times New Roman" panose="02020603050405020304" pitchFamily="18" charset="0"/>
                <a:cs typeface="Times New Roman" panose="02020603050405020304" pitchFamily="18" charset="0"/>
              </a:rPr>
              <a:t>ease of </a:t>
            </a:r>
            <a:r>
              <a:rPr lang="en-US" altLang="zh-CN" sz="2000" b="1" dirty="0" smtClean="0">
                <a:latin typeface="Times New Roman" panose="02020603050405020304" pitchFamily="18" charset="0"/>
                <a:cs typeface="Times New Roman" panose="02020603050405020304" pitchFamily="18" charset="0"/>
              </a:rPr>
              <a:t>programming</a:t>
            </a:r>
            <a:endParaRPr lang="en-US" altLang="zh-CN" sz="2000" dirty="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In turn, these next-generation OPs will undoubtedly accelerate the pace of advancement in ultrasound imaging technology</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2145139" cy="584775"/>
          </a:xfrm>
          <a:prstGeom prst="rect">
            <a:avLst/>
          </a:prstGeom>
          <a:noFill/>
        </p:spPr>
        <p:txBody>
          <a:bodyPr wrap="none" rtlCol="0">
            <a:spAutoFit/>
          </a:bodyPr>
          <a:lstStyle/>
          <a:p>
            <a:r>
              <a:rPr lang="en-US" altLang="zh-CN" sz="3200" b="1" dirty="0" smtClean="0">
                <a:solidFill>
                  <a:srgbClr val="0D3688"/>
                </a:solidFill>
                <a:latin typeface="Times New Roman" panose="02020603050405020304" pitchFamily="18" charset="0"/>
                <a:cs typeface="Times New Roman" panose="02020603050405020304" pitchFamily="18" charset="0"/>
              </a:rPr>
              <a:t>Conclusion</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flipV="1">
            <a:off x="0" y="2366809"/>
            <a:ext cx="12168000" cy="180000"/>
          </a:xfrm>
          <a:prstGeom prst="rect">
            <a:avLst/>
          </a:prstGeom>
          <a:gradFill flip="none" rotWithShape="1">
            <a:gsLst>
              <a:gs pos="0">
                <a:schemeClr val="accent3">
                  <a:lumMod val="5000"/>
                  <a:lumOff val="95000"/>
                </a:schemeClr>
              </a:gs>
              <a:gs pos="76000">
                <a:schemeClr val="accent3">
                  <a:lumMod val="45000"/>
                  <a:lumOff val="55000"/>
                </a:schemeClr>
              </a:gs>
              <a:gs pos="83000">
                <a:schemeClr val="accent3">
                  <a:lumMod val="45000"/>
                  <a:lumOff val="55000"/>
                </a:schemeClr>
              </a:gs>
            </a:gsLst>
            <a:lin ang="10800000" scaled="1"/>
            <a:tileRect/>
          </a:gradFill>
          <a:ln w="14605">
            <a:solidFill>
              <a:schemeClr val="bg1"/>
            </a:solidFill>
          </a:ln>
          <a:effectLst>
            <a:outerShdw blurRad="50800" dist="76200" dir="3600000" algn="tl" rotWithShape="0">
              <a:prstClr val="black">
                <a:alpha val="30000"/>
              </a:prstClr>
            </a:outerShdw>
          </a:effectLst>
        </p:spPr>
        <p:txBody>
          <a:bodyPr wrap="square" lIns="0" tIns="0" rIns="0" bIns="0" rtlCol="0">
            <a:spAutoFit/>
          </a:bodyPr>
          <a:lstStyle/>
          <a:p>
            <a:endParaRPr lang="zh-CN" altLang="en-US" sz="100"/>
          </a:p>
        </p:txBody>
      </p:sp>
      <p:sp>
        <p:nvSpPr>
          <p:cNvPr id="4" name="文本框 3"/>
          <p:cNvSpPr txBox="1"/>
          <p:nvPr/>
        </p:nvSpPr>
        <p:spPr>
          <a:xfrm flipV="1">
            <a:off x="0" y="3833132"/>
            <a:ext cx="12168000" cy="180000"/>
          </a:xfrm>
          <a:prstGeom prst="rect">
            <a:avLst/>
          </a:prstGeom>
          <a:gradFill flip="none" rotWithShape="1">
            <a:gsLst>
              <a:gs pos="0">
                <a:schemeClr val="accent3">
                  <a:lumMod val="5000"/>
                  <a:lumOff val="95000"/>
                </a:schemeClr>
              </a:gs>
              <a:gs pos="76000">
                <a:schemeClr val="accent3">
                  <a:lumMod val="45000"/>
                  <a:lumOff val="55000"/>
                </a:schemeClr>
              </a:gs>
              <a:gs pos="83000">
                <a:schemeClr val="accent3">
                  <a:lumMod val="45000"/>
                  <a:lumOff val="55000"/>
                </a:schemeClr>
              </a:gs>
            </a:gsLst>
            <a:lin ang="10800000" scaled="1"/>
            <a:tileRect/>
          </a:gradFill>
          <a:ln w="14605">
            <a:solidFill>
              <a:schemeClr val="bg1"/>
            </a:solidFill>
          </a:ln>
          <a:effectLst>
            <a:outerShdw blurRad="50800" dist="76200" dir="3600000" algn="tl" rotWithShape="0">
              <a:prstClr val="black">
                <a:alpha val="30000"/>
              </a:prstClr>
            </a:outerShdw>
          </a:effectLst>
        </p:spPr>
        <p:txBody>
          <a:bodyPr wrap="square" lIns="0" tIns="0" rIns="0" bIns="0" rtlCol="0">
            <a:spAutoFit/>
          </a:bodyPr>
          <a:lstStyle/>
          <a:p>
            <a:endParaRPr lang="zh-CN" altLang="en-US" sz="100"/>
          </a:p>
        </p:txBody>
      </p:sp>
      <p:sp>
        <p:nvSpPr>
          <p:cNvPr id="6" name="矩形 5"/>
          <p:cNvSpPr/>
          <p:nvPr/>
        </p:nvSpPr>
        <p:spPr>
          <a:xfrm>
            <a:off x="4294145" y="2673912"/>
            <a:ext cx="3341171" cy="1107996"/>
          </a:xfrm>
          <a:prstGeom prst="rect">
            <a:avLst/>
          </a:prstGeom>
          <a:noFill/>
        </p:spPr>
        <p:txBody>
          <a:bodyPr wrap="none" lIns="91440" tIns="45720" rIns="91440" bIns="45720">
            <a:spAutoFit/>
          </a:bodyPr>
          <a:lstStyle/>
          <a:p>
            <a:pPr algn="ctr"/>
            <a:r>
              <a:rPr lang="en-US" altLang="zh-CN" sz="6600" b="1" cap="none" spc="0"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THANKS!</a:t>
            </a:r>
            <a:endParaRPr lang="zh-CN" altLang="en-US" sz="66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
        <p:nvSpPr>
          <p:cNvPr id="5" name="灯片编号占位符 4"/>
          <p:cNvSpPr>
            <a:spLocks noGrp="1"/>
          </p:cNvSpPr>
          <p:nvPr>
            <p:ph type="sldNum" sz="quarter" idx="12"/>
          </p:nvPr>
        </p:nvSpPr>
        <p:spPr/>
        <p:txBody>
          <a:bodyPr/>
          <a:lstStyle/>
          <a:p>
            <a:fld id="{9A1797A5-B765-4DF6-BEA8-22C9579B7E1C}"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32821" y="1600922"/>
            <a:ext cx="9727758" cy="3950335"/>
          </a:xfrm>
          <a:prstGeom prst="rect">
            <a:avLst/>
          </a:prstGeom>
        </p:spPr>
        <p:txBody>
          <a:bodyPr wrap="square">
            <a:spAutoFit/>
          </a:bodyPr>
          <a:lstStyle/>
          <a:p>
            <a:pPr marL="0" lvl="1" indent="0" algn="just">
              <a:lnSpc>
                <a:spcPct val="120000"/>
              </a:lnSpc>
              <a:spcBef>
                <a:spcPts val="1200"/>
              </a:spcBef>
              <a:buFont typeface="Wingdings" panose="05000000000000000000" pitchFamily="2" charset="2"/>
              <a:buNone/>
            </a:pPr>
            <a:r>
              <a:rPr lang="en-US" altLang="zh-CN" sz="2400" b="1" dirty="0" smtClean="0">
                <a:solidFill>
                  <a:srgbClr val="0070C0"/>
                </a:solidFill>
                <a:latin typeface="Times New Roman" panose="02020603050405020304" pitchFamily="18" charset="0"/>
                <a:cs typeface="Times New Roman" panose="02020603050405020304" pitchFamily="18" charset="0"/>
              </a:rPr>
              <a:t>The development of ultrafast imaging(1970s-now)</a:t>
            </a:r>
            <a:endParaRPr lang="en-US" altLang="zh-CN" sz="2000" dirty="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In 1977, the ultrafast terminology is first coined in a seminal paper entitled “Ultrafast echotomographics system using optical processing of ultrasonic signals” by Bruneel et al.  </a:t>
            </a:r>
            <a:endParaRPr lang="en-US" altLang="zh-CN" sz="2000" dirty="0" smtClean="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en-US" altLang="zh-CN" sz="2000" dirty="0" smtClean="0">
                <a:latin typeface="Times New Roman" panose="02020603050405020304" pitchFamily="18" charset="0"/>
                <a:cs typeface="Times New Roman" panose="02020603050405020304" pitchFamily="18" charset="0"/>
              </a:rPr>
              <a:t>In 1979, Delannoy et al. demonstrated the power of using receiving electronics with analog parallel processing </a:t>
            </a:r>
            <a:r>
              <a:rPr lang="en-US" altLang="zh-CN" sz="2000" b="1" dirty="0" smtClean="0">
                <a:latin typeface="Times New Roman" panose="02020603050405020304" pitchFamily="18" charset="0"/>
                <a:cs typeface="Times New Roman" panose="02020603050405020304" pitchFamily="18" charset="0"/>
              </a:rPr>
              <a:t>instead of using an optical system</a:t>
            </a:r>
            <a:r>
              <a:rPr lang="en-US" altLang="zh-CN" sz="2000" dirty="0" smtClean="0">
                <a:latin typeface="Times New Roman" panose="02020603050405020304" pitchFamily="18" charset="0"/>
                <a:cs typeface="Times New Roman" panose="02020603050405020304" pitchFamily="18" charset="0"/>
              </a:rPr>
              <a:t>.</a:t>
            </a:r>
            <a:endParaRPr lang="en-US" altLang="zh-CN" sz="2000" dirty="0" smtClean="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en-US" altLang="zh-CN" sz="2000" dirty="0" smtClean="0">
                <a:latin typeface="Times New Roman" panose="02020603050405020304" pitchFamily="18" charset="0"/>
                <a:cs typeface="Times New Roman" panose="02020603050405020304" pitchFamily="18" charset="0"/>
              </a:rPr>
              <a:t>Years after that, Shattuck et al. implemented a parallel processing approach which enabled the simultaneous acquisition of several B-mode lines. Their first system can process in parallel 4 ultrasonic beams in the receive mode and thus increase the data acquisition rate four times.</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1446530" cy="583565"/>
          </a:xfrm>
          <a:prstGeom prst="rect">
            <a:avLst/>
          </a:prstGeom>
          <a:noFill/>
        </p:spPr>
        <p:txBody>
          <a:bodyPr wrap="none" rtlCol="0">
            <a:spAutoFit/>
          </a:bodyPr>
          <a:lstStyle/>
          <a:p>
            <a:r>
              <a:rPr lang="en-US" altLang="zh-CN" sz="3200" b="1" dirty="0">
                <a:solidFill>
                  <a:srgbClr val="0D3688"/>
                </a:solidFill>
                <a:latin typeface="Times New Roman" panose="02020603050405020304" pitchFamily="18" charset="0"/>
                <a:cs typeface="Times New Roman" panose="02020603050405020304" pitchFamily="18" charset="0"/>
              </a:rPr>
              <a:t>Review</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
        <p:nvSpPr>
          <p:cNvPr id="3" name="文本框 2"/>
          <p:cNvSpPr txBox="1"/>
          <p:nvPr/>
        </p:nvSpPr>
        <p:spPr>
          <a:xfrm>
            <a:off x="46990" y="6256655"/>
            <a:ext cx="12120880" cy="506730"/>
          </a:xfrm>
          <a:prstGeom prst="rect">
            <a:avLst/>
          </a:prstGeom>
          <a:noFill/>
        </p:spPr>
        <p:txBody>
          <a:bodyPr wrap="square" rtlCol="0">
            <a:spAutoFit/>
          </a:bodyPr>
          <a:p>
            <a:r>
              <a:rPr lang="zh-CN" altLang="en-US" sz="900"/>
              <a:t>[</a:t>
            </a:r>
            <a:r>
              <a:rPr lang="en-US" altLang="zh-CN" sz="900"/>
              <a:t>1</a:t>
            </a:r>
            <a:r>
              <a:rPr lang="zh-CN" altLang="en-US" sz="900"/>
              <a:t>] c. Bruneel, r. Torguet, K. M. rouvaen, E. Bridoux, and B. nongaillard, “Ultrafast echotomographic system using optical processing of ultrasonic signals,” Appl. Phys. Lett., vol. 30, no. 8, pp. 371–373, 1977.</a:t>
            </a:r>
            <a:endParaRPr lang="zh-CN" altLang="en-US" sz="900"/>
          </a:p>
          <a:p>
            <a:r>
              <a:rPr lang="zh-CN" altLang="en-US" sz="900"/>
              <a:t>[</a:t>
            </a:r>
            <a:r>
              <a:rPr lang="en-US" altLang="zh-CN" sz="900"/>
              <a:t>2</a:t>
            </a:r>
            <a:r>
              <a:rPr lang="zh-CN" altLang="en-US" sz="900"/>
              <a:t>] B. delannoy, r. Torguet, c. Bruneel, E. Bridoux, J. M. rouaven, and H. lasota, “acoustical image reconstruction in parallel-processing analog electronic systems,” J. Appl. Phys., vol. 50, no. 5, pp. 3153–3159, 1979.</a:t>
            </a:r>
            <a:endParaRPr lang="zh-CN" altLang="en-US" sz="900"/>
          </a:p>
          <a:p>
            <a:r>
              <a:rPr lang="zh-CN" altLang="en-US" sz="900"/>
              <a:t>[</a:t>
            </a:r>
            <a:r>
              <a:rPr lang="en-US" altLang="zh-CN" sz="900"/>
              <a:t>3</a:t>
            </a:r>
            <a:r>
              <a:rPr lang="zh-CN" altLang="en-US" sz="900"/>
              <a:t>] d. shattuck, M. Weinshenker, s. smith, and o. von ramm “Explososcan: a parallel processing technique for high speed ultrasound imaging with linear phased arrays,” J. Acoust. Soc. Am., vol. 75, no. 4, pp. 1273–1282, apr. 1984.</a:t>
            </a:r>
            <a:endParaRPr lang="zh-CN" altLang="en-US" sz="90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32821" y="1458047"/>
            <a:ext cx="9727758" cy="4689475"/>
          </a:xfrm>
          <a:prstGeom prst="rect">
            <a:avLst/>
          </a:prstGeom>
        </p:spPr>
        <p:txBody>
          <a:bodyPr wrap="square">
            <a:spAutoFit/>
          </a:bodyPr>
          <a:lstStyle/>
          <a:p>
            <a:pPr marL="0" lvl="1" indent="0" algn="just">
              <a:lnSpc>
                <a:spcPct val="120000"/>
              </a:lnSpc>
              <a:spcBef>
                <a:spcPts val="1200"/>
              </a:spcBef>
              <a:buFont typeface="Wingdings" panose="05000000000000000000" pitchFamily="2" charset="2"/>
              <a:buNone/>
            </a:pPr>
            <a:r>
              <a:rPr lang="en-US" altLang="zh-CN" sz="2400" b="1" dirty="0" smtClean="0">
                <a:solidFill>
                  <a:srgbClr val="0070C0"/>
                </a:solidFill>
                <a:latin typeface="Times New Roman" panose="02020603050405020304" pitchFamily="18" charset="0"/>
                <a:cs typeface="Times New Roman" panose="02020603050405020304" pitchFamily="18" charset="0"/>
              </a:rPr>
              <a:t>The development of ultrafast imaging(1970s-now)</a:t>
            </a:r>
            <a:endParaRPr lang="en-US" altLang="zh-CN" sz="2000" dirty="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From 1980s to 2000s, Fink's research group demonstrated that the concept of </a:t>
            </a:r>
            <a:r>
              <a:rPr lang="en-US" altLang="zh-CN" sz="2000" b="1" dirty="0">
                <a:latin typeface="Times New Roman" panose="02020603050405020304" pitchFamily="18" charset="0"/>
                <a:cs typeface="Times New Roman" panose="02020603050405020304" pitchFamily="18" charset="0"/>
              </a:rPr>
              <a:t>plane-wave</a:t>
            </a:r>
            <a:r>
              <a:rPr lang="en-US" altLang="zh-CN" sz="2000" dirty="0">
                <a:latin typeface="Times New Roman" panose="02020603050405020304" pitchFamily="18" charset="0"/>
                <a:cs typeface="Times New Roman" panose="02020603050405020304" pitchFamily="18" charset="0"/>
              </a:rPr>
              <a:t> illuminations and massive parallel receive beamforming could lead to ultrafast frame rates that were higher than a thousand fps.  </a:t>
            </a:r>
            <a:endParaRPr lang="en-US" altLang="zh-CN" sz="2000" dirty="0" smtClean="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en-US" altLang="zh-CN" sz="2000" dirty="0" smtClean="0">
                <a:latin typeface="Times New Roman" panose="02020603050405020304" pitchFamily="18" charset="0"/>
                <a:cs typeface="Times New Roman" panose="02020603050405020304" pitchFamily="18" charset="0"/>
              </a:rPr>
              <a:t>In 2002, Tanter, one member of Fink's group, introduced plane-wave compounding, which includes transmission of tilted plane waves with different angles. This is termed </a:t>
            </a:r>
            <a:r>
              <a:rPr lang="en-US" altLang="zh-CN" sz="2000" b="1" dirty="0" smtClean="0">
                <a:latin typeface="Times New Roman" panose="02020603050405020304" pitchFamily="18" charset="0"/>
                <a:cs typeface="Times New Roman" panose="02020603050405020304" pitchFamily="18" charset="0"/>
              </a:rPr>
              <a:t>incoherent </a:t>
            </a:r>
            <a:r>
              <a:rPr lang="en-US" altLang="zh-CN" sz="2000" dirty="0" smtClean="0">
                <a:latin typeface="Times New Roman" panose="02020603050405020304" pitchFamily="18" charset="0"/>
                <a:cs typeface="Times New Roman" panose="02020603050405020304" pitchFamily="18" charset="0"/>
              </a:rPr>
              <a:t>plane-wave compounding.</a:t>
            </a:r>
            <a:endParaRPr lang="en-US" altLang="zh-CN" sz="2000" dirty="0" smtClean="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en-US" altLang="zh-CN" sz="2000" dirty="0" smtClean="0">
                <a:latin typeface="Times New Roman" panose="02020603050405020304" pitchFamily="18" charset="0"/>
                <a:cs typeface="Times New Roman" panose="02020603050405020304" pitchFamily="18" charset="0"/>
              </a:rPr>
              <a:t>Based on the idea of virtual dynamic transmit focusing, Montaldo</a:t>
            </a:r>
            <a:r>
              <a:rPr lang="en-US" altLang="zh-CN" sz="2000" dirty="0" smtClean="0">
                <a:latin typeface="Times New Roman" panose="02020603050405020304" pitchFamily="18" charset="0"/>
                <a:cs typeface="Times New Roman" panose="02020603050405020304" pitchFamily="18" charset="0"/>
                <a:sym typeface="+mn-ea"/>
              </a:rPr>
              <a:t>, also one member of Fink's group,</a:t>
            </a:r>
            <a:r>
              <a:rPr lang="en-US" altLang="zh-CN" sz="2000" dirty="0" smtClean="0">
                <a:latin typeface="Times New Roman" panose="02020603050405020304" pitchFamily="18" charset="0"/>
                <a:cs typeface="Times New Roman" panose="02020603050405020304" pitchFamily="18" charset="0"/>
              </a:rPr>
              <a:t> experimentally applied this concept of coherent summation of virtual dynamic transmit focusing to plane-wave transmissions, which ultimately resulted in </a:t>
            </a:r>
            <a:r>
              <a:rPr lang="en-US" altLang="zh-CN" sz="2000" b="1" dirty="0" smtClean="0">
                <a:latin typeface="Times New Roman" panose="02020603050405020304" pitchFamily="18" charset="0"/>
                <a:cs typeface="Times New Roman" panose="02020603050405020304" pitchFamily="18" charset="0"/>
              </a:rPr>
              <a:t>coherent </a:t>
            </a:r>
            <a:r>
              <a:rPr lang="en-US" altLang="zh-CN" sz="2000" dirty="0" smtClean="0">
                <a:latin typeface="Times New Roman" panose="02020603050405020304" pitchFamily="18" charset="0"/>
                <a:cs typeface="Times New Roman" panose="02020603050405020304" pitchFamily="18" charset="0"/>
              </a:rPr>
              <a:t>plane-wave compounding in 2009(CPWC).</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1446530" cy="583565"/>
          </a:xfrm>
          <a:prstGeom prst="rect">
            <a:avLst/>
          </a:prstGeom>
          <a:noFill/>
        </p:spPr>
        <p:txBody>
          <a:bodyPr wrap="none" rtlCol="0">
            <a:spAutoFit/>
          </a:bodyPr>
          <a:lstStyle/>
          <a:p>
            <a:r>
              <a:rPr lang="en-US" altLang="zh-CN" sz="3200" b="1" dirty="0">
                <a:solidFill>
                  <a:srgbClr val="0D3688"/>
                </a:solidFill>
                <a:latin typeface="Times New Roman" panose="02020603050405020304" pitchFamily="18" charset="0"/>
                <a:cs typeface="Times New Roman" panose="02020603050405020304" pitchFamily="18" charset="0"/>
              </a:rPr>
              <a:t>Review</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
        <p:nvSpPr>
          <p:cNvPr id="3" name="文本框 2"/>
          <p:cNvSpPr txBox="1"/>
          <p:nvPr/>
        </p:nvSpPr>
        <p:spPr>
          <a:xfrm>
            <a:off x="46990" y="6214745"/>
            <a:ext cx="12120880" cy="506730"/>
          </a:xfrm>
          <a:prstGeom prst="rect">
            <a:avLst/>
          </a:prstGeom>
          <a:noFill/>
        </p:spPr>
        <p:txBody>
          <a:bodyPr wrap="square" rtlCol="0">
            <a:spAutoFit/>
          </a:bodyPr>
          <a:p>
            <a:r>
              <a:rPr lang="zh-CN" altLang="en-US" sz="900"/>
              <a:t>[</a:t>
            </a:r>
            <a:r>
              <a:rPr lang="en-US" altLang="zh-CN" sz="900"/>
              <a:t>1</a:t>
            </a:r>
            <a:r>
              <a:rPr lang="zh-CN" altLang="en-US" sz="900"/>
              <a:t>] J. Bercoﬀ, s. chaﬀai, M. Tanter, l. sandrin, s. catheline, M. Fink, J. l. Gennisson, and M. Meunier, “In vivo breast tumor detection using transient elastography,” Ultrasound Med. Biol., vol. 29, no. 10, pp. 1387–1396, 2003.</a:t>
            </a:r>
            <a:endParaRPr lang="zh-CN" altLang="en-US" sz="900"/>
          </a:p>
          <a:p>
            <a:r>
              <a:rPr lang="zh-CN" altLang="en-US" sz="900"/>
              <a:t>[</a:t>
            </a:r>
            <a:r>
              <a:rPr lang="en-US" altLang="zh-CN" sz="900"/>
              <a:t>2</a:t>
            </a:r>
            <a:r>
              <a:rPr lang="zh-CN" altLang="en-US" sz="900"/>
              <a:t>] M. Tanter, J. Bercoﬀ, l. sandrin, and M. Fink, “Ultrafast compound imaging for 2-d motion vector estimation: application to transient elastography,” IEEE Trans. Ultrason. Ferroelectr. Freq. Control, vol. 49, no. 10, pp. 1363–1374, 2002.</a:t>
            </a:r>
            <a:endParaRPr lang="zh-CN" altLang="en-US" sz="900"/>
          </a:p>
          <a:p>
            <a:r>
              <a:rPr lang="zh-CN" altLang="en-US" sz="900"/>
              <a:t>[</a:t>
            </a:r>
            <a:r>
              <a:rPr lang="en-US" altLang="zh-CN" sz="900"/>
              <a:t>3</a:t>
            </a:r>
            <a:r>
              <a:rPr lang="zh-CN" altLang="en-US" sz="900"/>
              <a:t>] G. Montaldo, M. Tanter, J. Bercoﬀ, n. Benech, and M. Fink, “coherent plane-wave compounding for very high frame rate ultrasonography and transient elastography,” IEEE Trans. Ultrason. Ferroelectr. Freq. Control, vol. 56, no. 3, pp. 489–506, 2009.</a:t>
            </a:r>
            <a:endParaRPr lang="zh-CN" altLang="en-US" sz="90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32821" y="1355177"/>
            <a:ext cx="9727758" cy="5058410"/>
          </a:xfrm>
          <a:prstGeom prst="rect">
            <a:avLst/>
          </a:prstGeom>
        </p:spPr>
        <p:txBody>
          <a:bodyPr wrap="square">
            <a:spAutoFit/>
          </a:bodyPr>
          <a:lstStyle/>
          <a:p>
            <a:pPr marL="0" lvl="1" indent="0" algn="just">
              <a:lnSpc>
                <a:spcPct val="120000"/>
              </a:lnSpc>
              <a:spcBef>
                <a:spcPts val="1200"/>
              </a:spcBef>
              <a:buFont typeface="Wingdings" panose="05000000000000000000" pitchFamily="2" charset="2"/>
              <a:buNone/>
            </a:pPr>
            <a:r>
              <a:rPr lang="en-US" altLang="zh-CN" sz="2400" b="1" dirty="0" smtClean="0">
                <a:solidFill>
                  <a:srgbClr val="0070C0"/>
                </a:solidFill>
                <a:latin typeface="Times New Roman" panose="02020603050405020304" pitchFamily="18" charset="0"/>
                <a:cs typeface="Times New Roman" panose="02020603050405020304" pitchFamily="18" charset="0"/>
              </a:rPr>
              <a:t>The development of ultrafast imaging(1970s-now)</a:t>
            </a:r>
            <a:endParaRPr lang="en-US" altLang="zh-CN" sz="2000" dirty="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Parallel to the representative work of CPWC that transmits plane-waves, another prevalant approach called </a:t>
            </a:r>
            <a:r>
              <a:rPr lang="en-US" altLang="zh-CN" sz="2000" b="1" dirty="0">
                <a:latin typeface="Times New Roman" panose="02020603050405020304" pitchFamily="18" charset="0"/>
                <a:cs typeface="Times New Roman" panose="02020603050405020304" pitchFamily="18" charset="0"/>
              </a:rPr>
              <a:t>synthetic aperture imaging</a:t>
            </a:r>
            <a:r>
              <a:rPr lang="en-US" altLang="zh-CN" sz="2000" dirty="0">
                <a:latin typeface="Times New Roman" panose="02020603050405020304" pitchFamily="18" charset="0"/>
                <a:cs typeface="Times New Roman" panose="02020603050405020304" pitchFamily="18" charset="0"/>
              </a:rPr>
              <a:t>(SA) , which transmits spherical waves, was proposed by the research groups of Jensen and Lockwood.</a:t>
            </a:r>
            <a:endParaRPr lang="en-US" altLang="zh-CN" sz="2000" dirty="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SA is based on single element transmissions and synthetic recombination of backscattered echoes, so it is not applied to ultrafast imaging because the number of transmit event is similar to that of conventional line-per-line focusing.   </a:t>
            </a:r>
            <a:endParaRPr lang="en-US" altLang="zh-CN" sz="2000" dirty="0" smtClean="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en-US" altLang="zh-CN" sz="2000" dirty="0" smtClean="0">
                <a:latin typeface="Times New Roman" panose="02020603050405020304" pitchFamily="18" charset="0"/>
                <a:cs typeface="Times New Roman" panose="02020603050405020304" pitchFamily="18" charset="0"/>
              </a:rPr>
              <a:t>To increase the frame rate of SA imaging, </a:t>
            </a:r>
            <a:r>
              <a:rPr lang="en-US" altLang="zh-CN" sz="2000" b="1" dirty="0" smtClean="0">
                <a:latin typeface="Times New Roman" panose="02020603050405020304" pitchFamily="18" charset="0"/>
                <a:cs typeface="Times New Roman" panose="02020603050405020304" pitchFamily="18" charset="0"/>
              </a:rPr>
              <a:t>sparse synthetic aperture imaging</a:t>
            </a:r>
            <a:r>
              <a:rPr lang="en-US" altLang="zh-CN" sz="2000" dirty="0" smtClean="0">
                <a:latin typeface="Times New Roman" panose="02020603050405020304" pitchFamily="18" charset="0"/>
                <a:cs typeface="Times New Roman" panose="02020603050405020304" pitchFamily="18" charset="0"/>
              </a:rPr>
              <a:t> was proposed but it suffers from low SNR. For this reason, Lockwood et al. simulated sub-aperture made of </a:t>
            </a:r>
            <a:r>
              <a:rPr lang="en-US" altLang="zh-CN" sz="2000" b="1" dirty="0" smtClean="0">
                <a:latin typeface="Times New Roman" panose="02020603050405020304" pitchFamily="18" charset="0"/>
                <a:cs typeface="Times New Roman" panose="02020603050405020304" pitchFamily="18" charset="0"/>
              </a:rPr>
              <a:t>several elements</a:t>
            </a:r>
            <a:r>
              <a:rPr lang="en-US" altLang="zh-CN" sz="2000" dirty="0" smtClean="0">
                <a:latin typeface="Times New Roman" panose="02020603050405020304" pitchFamily="18" charset="0"/>
                <a:cs typeface="Times New Roman" panose="02020603050405020304" pitchFamily="18" charset="0"/>
              </a:rPr>
              <a:t> which generated a diverging wave. In this way, it only requires a few emissions, resulting in a compromise between ultrafast imaging and SA imaging.</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1446530" cy="583565"/>
          </a:xfrm>
          <a:prstGeom prst="rect">
            <a:avLst/>
          </a:prstGeom>
          <a:noFill/>
        </p:spPr>
        <p:txBody>
          <a:bodyPr wrap="none" rtlCol="0">
            <a:spAutoFit/>
          </a:bodyPr>
          <a:lstStyle/>
          <a:p>
            <a:r>
              <a:rPr lang="en-US" altLang="zh-CN" sz="3200" b="1" dirty="0">
                <a:solidFill>
                  <a:srgbClr val="0D3688"/>
                </a:solidFill>
                <a:latin typeface="Times New Roman" panose="02020603050405020304" pitchFamily="18" charset="0"/>
                <a:cs typeface="Times New Roman" panose="02020603050405020304" pitchFamily="18" charset="0"/>
              </a:rPr>
              <a:t>Review</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
        <p:nvSpPr>
          <p:cNvPr id="3" name="文本框 2"/>
          <p:cNvSpPr txBox="1"/>
          <p:nvPr/>
        </p:nvSpPr>
        <p:spPr>
          <a:xfrm>
            <a:off x="46990" y="6285865"/>
            <a:ext cx="12120880" cy="506730"/>
          </a:xfrm>
          <a:prstGeom prst="rect">
            <a:avLst/>
          </a:prstGeom>
          <a:noFill/>
        </p:spPr>
        <p:txBody>
          <a:bodyPr wrap="square" rtlCol="0">
            <a:spAutoFit/>
          </a:bodyPr>
          <a:p>
            <a:r>
              <a:rPr lang="zh-CN" altLang="en-US" sz="900"/>
              <a:t>[</a:t>
            </a:r>
            <a:r>
              <a:rPr lang="en-US" altLang="zh-CN" sz="900"/>
              <a:t>1</a:t>
            </a:r>
            <a:r>
              <a:rPr lang="zh-CN" altLang="en-US" sz="900"/>
              <a:t>] s. I. nikolov and J. a. Jensen, “In-vivo synthetic aperture ﬂow imaging in medical ultrasound,” IEEE Trans. Ultrason. Ferroelectr. Freq. Control, vol. 50, no. 7, pp. 848–856, 2003.</a:t>
            </a:r>
            <a:endParaRPr lang="zh-CN" altLang="en-US" sz="900"/>
          </a:p>
          <a:p>
            <a:r>
              <a:rPr lang="zh-CN" altLang="en-US" sz="900"/>
              <a:t>[</a:t>
            </a:r>
            <a:r>
              <a:rPr lang="en-US" altLang="zh-CN" sz="900"/>
              <a:t>2</a:t>
            </a:r>
            <a:r>
              <a:rPr lang="zh-CN" altLang="en-US" sz="900"/>
              <a:t>] G. r. lockwood, J. r. Talman, and s. s. Brunke, “real-time 3d ultrasound imaging using sparse synthetic aperture beamforming,” IEEE Trans. Ultrason. Ferroelectr. Freq. Control, vol. 45, no. 4, pp. 980–988, 1998.</a:t>
            </a:r>
            <a:endParaRPr lang="zh-CN" altLang="en-US" sz="900"/>
          </a:p>
          <a:p>
            <a:r>
              <a:rPr lang="zh-CN" altLang="en-US" sz="900"/>
              <a:t>[</a:t>
            </a:r>
            <a:r>
              <a:rPr lang="en-US" altLang="zh-CN" sz="900"/>
              <a:t>3</a:t>
            </a:r>
            <a:r>
              <a:rPr lang="zh-CN" altLang="en-US" sz="900"/>
              <a:t>] s. I. nikolov and J. a. Jensen, “Virtual ultrasound sources in highresolution ultrasound imaging,” in Proc. SPIE, 2002, vol. 3, pp. 395–405.</a:t>
            </a:r>
            <a:endParaRPr lang="zh-CN" altLang="en-US" sz="90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32821" y="1965412"/>
            <a:ext cx="9727758" cy="2319655"/>
          </a:xfrm>
          <a:prstGeom prst="rect">
            <a:avLst/>
          </a:prstGeom>
        </p:spPr>
        <p:txBody>
          <a:bodyPr wrap="square">
            <a:spAutoFit/>
          </a:bodyPr>
          <a:lstStyle/>
          <a:p>
            <a:pPr marL="0" lvl="1" indent="0" algn="just">
              <a:lnSpc>
                <a:spcPct val="120000"/>
              </a:lnSpc>
              <a:spcBef>
                <a:spcPts val="1200"/>
              </a:spcBef>
              <a:buFont typeface="Wingdings" panose="05000000000000000000" pitchFamily="2" charset="2"/>
              <a:buNone/>
            </a:pPr>
            <a:r>
              <a:rPr lang="en-US" altLang="zh-CN" sz="2400" b="1" dirty="0" smtClean="0">
                <a:solidFill>
                  <a:srgbClr val="0070C0"/>
                </a:solidFill>
                <a:latin typeface="Times New Roman" panose="02020603050405020304" pitchFamily="18" charset="0"/>
                <a:cs typeface="Times New Roman" panose="02020603050405020304" pitchFamily="18" charset="0"/>
              </a:rPr>
              <a:t>The development of ultrafast imaging(1970s-now)</a:t>
            </a:r>
            <a:endParaRPr lang="en-US" altLang="zh-CN" sz="2000" dirty="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rPr>
              <a:t>Ultrafast plane-wave imaging has been employed in the first ultrafast clinical scanner, the Aixplorer system, since 2008.</a:t>
            </a:r>
            <a:endParaRPr lang="en-US" altLang="zh-CN" sz="2000" dirty="0">
              <a:latin typeface="Times New Roman" panose="02020603050405020304" pitchFamily="18" charset="0"/>
              <a:cs typeface="Times New Roman" panose="02020603050405020304" pitchFamily="18" charset="0"/>
            </a:endParaRPr>
          </a:p>
          <a:p>
            <a:pPr marL="342900" lvl="1" indent="-342900" algn="just">
              <a:lnSpc>
                <a:spcPct val="120000"/>
              </a:lnSpc>
              <a:spcBef>
                <a:spcPts val="1200"/>
              </a:spcBef>
              <a:buFont typeface="Wingdings" panose="05000000000000000000" pitchFamily="2" charset="2"/>
              <a:buChar char="Ø"/>
            </a:pPr>
            <a:r>
              <a:rPr lang="en-US" altLang="zh-CN" sz="2000" dirty="0" smtClean="0">
                <a:latin typeface="Times New Roman" panose="02020603050405020304" pitchFamily="18" charset="0"/>
                <a:cs typeface="Times New Roman" panose="02020603050405020304" pitchFamily="18" charset="0"/>
              </a:rPr>
              <a:t>Other devices, such as the Verasonics platform, have been commercialized for use in academic research labs.</a:t>
            </a:r>
            <a:endParaRPr lang="en-US" altLang="zh-CN"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1446530" cy="583565"/>
          </a:xfrm>
          <a:prstGeom prst="rect">
            <a:avLst/>
          </a:prstGeom>
          <a:noFill/>
        </p:spPr>
        <p:txBody>
          <a:bodyPr wrap="none" rtlCol="0">
            <a:spAutoFit/>
          </a:bodyPr>
          <a:lstStyle/>
          <a:p>
            <a:r>
              <a:rPr lang="en-US" altLang="zh-CN" sz="3200" b="1" dirty="0">
                <a:solidFill>
                  <a:srgbClr val="0D3688"/>
                </a:solidFill>
                <a:latin typeface="Times New Roman" panose="02020603050405020304" pitchFamily="18" charset="0"/>
                <a:cs typeface="Times New Roman" panose="02020603050405020304" pitchFamily="18" charset="0"/>
              </a:rPr>
              <a:t>Review</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698318"/>
            <a:ext cx="9727758" cy="2738120"/>
          </a:xfrm>
          <a:prstGeom prst="rect">
            <a:avLst/>
          </a:prstGeom>
        </p:spPr>
        <p:txBody>
          <a:bodyPr wrap="square">
            <a:spAutoFit/>
          </a:bodyPr>
          <a:lstStyle/>
          <a:p>
            <a:pPr algn="just">
              <a:lnSpc>
                <a:spcPct val="150000"/>
              </a:lnSpc>
            </a:pPr>
            <a:r>
              <a:rPr lang="en-US" altLang="zh-CN" sz="2400" b="1" dirty="0" smtClean="0">
                <a:solidFill>
                  <a:srgbClr val="0070C0"/>
                </a:solidFill>
                <a:latin typeface="Times New Roman" panose="02020603050405020304" pitchFamily="18" charset="0"/>
                <a:cs typeface="Times New Roman" panose="02020603050405020304" pitchFamily="18" charset="0"/>
              </a:rPr>
              <a:t>Difference between plane-wave imaging and conventional imaging with focused beam </a:t>
            </a:r>
            <a:endParaRPr lang="en-US" altLang="zh-CN" sz="2200" dirty="0" smtClean="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en-US" sz="2000" dirty="0" smtClean="0">
                <a:latin typeface="Times New Roman" panose="02020603050405020304" pitchFamily="18" charset="0"/>
                <a:cs typeface="Times New Roman" panose="02020603050405020304" pitchFamily="18" charset="0"/>
              </a:rPr>
              <a:t>In conventional imaging, both transmit focusing and receive focusing are present.</a:t>
            </a:r>
            <a:endParaRPr lang="en-US" sz="2000" dirty="0" smtClean="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en-US" sz="2000" dirty="0" smtClean="0">
                <a:latin typeface="Times New Roman" panose="02020603050405020304" pitchFamily="18" charset="0"/>
                <a:cs typeface="Times New Roman" panose="02020603050405020304" pitchFamily="18" charset="0"/>
              </a:rPr>
              <a:t>In single plane-wave imaging, there is only focusing in the reveive mode. So the quality of the image is degraded in terms of contrast and resolution.</a:t>
            </a:r>
            <a:endParaRPr lang="en-US" sz="2000"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6564630" cy="583565"/>
          </a:xfrm>
          <a:prstGeom prst="rect">
            <a:avLst/>
          </a:prstGeom>
          <a:noFill/>
        </p:spPr>
        <p:txBody>
          <a:bodyPr wrap="none" rtlCol="0">
            <a:spAutoFit/>
          </a:bodyPr>
          <a:lstStyle/>
          <a:p>
            <a:pPr algn="l"/>
            <a:r>
              <a:rPr lang="en-US" altLang="zh-CN" sz="3200" b="1" dirty="0">
                <a:solidFill>
                  <a:srgbClr val="0D3688"/>
                </a:solidFill>
                <a:latin typeface="Times New Roman" panose="02020603050405020304" pitchFamily="18" charset="0"/>
                <a:cs typeface="Times New Roman" panose="02020603050405020304" pitchFamily="18" charset="0"/>
              </a:rPr>
              <a:t>Coherent Plane-Wave Compounding</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flipV="1">
            <a:off x="0" y="876300"/>
            <a:ext cx="12168000" cy="36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Lst>
            <a:lin ang="10800000" scaled="1"/>
            <a:tileRect/>
          </a:gradFill>
          <a:ln w="12700">
            <a:solidFill>
              <a:schemeClr val="bg1"/>
            </a:solidFill>
          </a:ln>
          <a:effectLst>
            <a:outerShdw blurRad="50800" dist="38100" dir="2700000" algn="tl" rotWithShape="0">
              <a:prstClr val="black">
                <a:alpha val="40000"/>
              </a:prstClr>
            </a:outerShdw>
          </a:effectLst>
        </p:spPr>
        <p:txBody>
          <a:bodyPr wrap="square" lIns="0" tIns="0" rIns="0" bIns="0" rtlCol="0">
            <a:spAutoFit/>
          </a:bodyPr>
          <a:lstStyle/>
          <a:p>
            <a:endParaRPr lang="zh-CN" altLang="en-US" sz="100"/>
          </a:p>
        </p:txBody>
      </p:sp>
      <p:sp>
        <p:nvSpPr>
          <p:cNvPr id="2" name="矩形 1"/>
          <p:cNvSpPr/>
          <p:nvPr/>
        </p:nvSpPr>
        <p:spPr>
          <a:xfrm>
            <a:off x="1220121" y="1128088"/>
            <a:ext cx="9727758" cy="5123180"/>
          </a:xfrm>
          <a:prstGeom prst="rect">
            <a:avLst/>
          </a:prstGeom>
        </p:spPr>
        <p:txBody>
          <a:bodyPr wrap="square">
            <a:spAutoFit/>
          </a:bodyPr>
          <a:lstStyle/>
          <a:p>
            <a:pPr algn="just">
              <a:lnSpc>
                <a:spcPct val="150000"/>
              </a:lnSpc>
            </a:pPr>
            <a:r>
              <a:rPr lang="en-US" altLang="zh-CN" sz="2400" b="1" dirty="0" smtClean="0">
                <a:solidFill>
                  <a:srgbClr val="0070C0"/>
                </a:solidFill>
                <a:latin typeface="Times New Roman" panose="02020603050405020304" pitchFamily="18" charset="0"/>
                <a:cs typeface="Times New Roman" panose="02020603050405020304" pitchFamily="18" charset="0"/>
              </a:rPr>
              <a:t>Difference between single plane-wave imaging and coherent plane wave compounding </a:t>
            </a:r>
            <a:endParaRPr lang="en-US" altLang="zh-CN" sz="2200" dirty="0" smtClean="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en-US" sz="2000" dirty="0" smtClean="0">
                <a:latin typeface="Times New Roman" panose="02020603050405020304" pitchFamily="18" charset="0"/>
                <a:cs typeface="Times New Roman" panose="02020603050405020304" pitchFamily="18" charset="0"/>
              </a:rPr>
              <a:t>Coherent compounding of ultrasonic images acquired with different plane waves at tilted angles virtually rebuild the transmit focusing process for conventional imaging.</a:t>
            </a:r>
            <a:endParaRPr lang="en-US" sz="2000" dirty="0" smtClean="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en-US" sz="2000" dirty="0" smtClean="0">
                <a:latin typeface="Times New Roman" panose="02020603050405020304" pitchFamily="18" charset="0"/>
                <a:cs typeface="Times New Roman" panose="02020603050405020304" pitchFamily="18" charset="0"/>
              </a:rPr>
              <a:t>Note that the </a:t>
            </a:r>
            <a:r>
              <a:rPr lang="en-US" sz="2000" dirty="0" smtClean="0">
                <a:latin typeface="Times New Roman" panose="02020603050405020304" pitchFamily="18" charset="0"/>
                <a:cs typeface="Times New Roman" panose="02020603050405020304" pitchFamily="18" charset="0"/>
                <a:sym typeface="+mn-ea"/>
              </a:rPr>
              <a:t>compounding </a:t>
            </a:r>
            <a:r>
              <a:rPr lang="en-US" sz="2000" dirty="0" smtClean="0">
                <a:latin typeface="Times New Roman" panose="02020603050405020304" pitchFamily="18" charset="0"/>
                <a:cs typeface="Times New Roman" panose="02020603050405020304" pitchFamily="18" charset="0"/>
              </a:rPr>
              <a:t>is produced without taking the envelope of the beamformed signals or any other nonlinear procedure to ensure a coherent addition.</a:t>
            </a:r>
            <a:endParaRPr lang="en-US" sz="2000" dirty="0" smtClean="0">
              <a:latin typeface="Times New Roman" panose="02020603050405020304" pitchFamily="18" charset="0"/>
              <a:cs typeface="Times New Roman" panose="02020603050405020304" pitchFamily="18" charset="0"/>
            </a:endParaRPr>
          </a:p>
          <a:p>
            <a:pPr marL="342900" lvl="1" indent="-342900" algn="just">
              <a:lnSpc>
                <a:spcPct val="150000"/>
              </a:lnSpc>
              <a:spcBef>
                <a:spcPts val="600"/>
              </a:spcBef>
              <a:buFont typeface="Wingdings" panose="05000000000000000000" pitchFamily="2" charset="2"/>
              <a:buChar char="Ø"/>
            </a:pPr>
            <a:r>
              <a:rPr lang="en-US" sz="2000" dirty="0" smtClean="0">
                <a:latin typeface="Times New Roman" panose="02020603050405020304" pitchFamily="18" charset="0"/>
                <a:cs typeface="Times New Roman" panose="02020603050405020304" pitchFamily="18" charset="0"/>
              </a:rPr>
              <a:t>relying on dynamic focusing in both transmit and receive modes, this coherent compounding process allowed for better image quality in plane-wave compounding compared with conventional ultrasound </a:t>
            </a:r>
            <a:r>
              <a:rPr lang="en-US" sz="2000" b="1" dirty="0" smtClean="0">
                <a:latin typeface="Times New Roman" panose="02020603050405020304" pitchFamily="18" charset="0"/>
                <a:cs typeface="Times New Roman" panose="02020603050405020304" pitchFamily="18" charset="0"/>
              </a:rPr>
              <a:t>without compromising the ultrafast frame rate.(Fig. 1)</a:t>
            </a:r>
            <a:endParaRPr lang="en-US" sz="2000" b="1" dirty="0" smtClean="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9A1797A5-B765-4DF6-BEA8-22C9579B7E1C}" type="slidenum">
              <a:rPr lang="zh-CN" altLang="en-US" smtClean="0"/>
            </a:fld>
            <a:endParaRPr lang="zh-CN" altLang="en-US" dirty="0"/>
          </a:p>
        </p:txBody>
      </p:sp>
      <p:sp>
        <p:nvSpPr>
          <p:cNvPr id="7" name="文本框 6"/>
          <p:cNvSpPr txBox="1"/>
          <p:nvPr/>
        </p:nvSpPr>
        <p:spPr>
          <a:xfrm>
            <a:off x="750244" y="291525"/>
            <a:ext cx="6564630" cy="583565"/>
          </a:xfrm>
          <a:prstGeom prst="rect">
            <a:avLst/>
          </a:prstGeom>
          <a:noFill/>
        </p:spPr>
        <p:txBody>
          <a:bodyPr wrap="none" rtlCol="0">
            <a:spAutoFit/>
          </a:bodyPr>
          <a:lstStyle/>
          <a:p>
            <a:pPr algn="l"/>
            <a:r>
              <a:rPr lang="en-US" altLang="zh-CN" sz="3200" b="1" dirty="0">
                <a:solidFill>
                  <a:srgbClr val="0D3688"/>
                </a:solidFill>
                <a:latin typeface="Times New Roman" panose="02020603050405020304" pitchFamily="18" charset="0"/>
                <a:cs typeface="Times New Roman" panose="02020603050405020304" pitchFamily="18" charset="0"/>
              </a:rPr>
              <a:t>Coherent Plane-Wave Compounding</a:t>
            </a:r>
            <a:endParaRPr lang="en-US" altLang="zh-CN" sz="3200" b="1" dirty="0">
              <a:solidFill>
                <a:srgbClr val="0D3688"/>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16066</Words>
  <Application>WPS 演示</Application>
  <PresentationFormat>宽屏</PresentationFormat>
  <Paragraphs>315</Paragraphs>
  <Slides>31</Slides>
  <Notes>23</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31</vt:i4>
      </vt:variant>
    </vt:vector>
  </HeadingPairs>
  <TitlesOfParts>
    <vt:vector size="41" baseType="lpstr">
      <vt:lpstr>Arial</vt:lpstr>
      <vt:lpstr>宋体</vt:lpstr>
      <vt:lpstr>Wingdings</vt:lpstr>
      <vt:lpstr>Times New Roman</vt:lpstr>
      <vt:lpstr>Times-Roman</vt:lpstr>
      <vt:lpstr>Calibri</vt:lpstr>
      <vt:lpstr>微软雅黑</vt:lpstr>
      <vt:lpstr>Arial Unicode MS</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Xin</dc:creator>
  <cp:lastModifiedBy>Administrator</cp:lastModifiedBy>
  <cp:revision>314</cp:revision>
  <dcterms:created xsi:type="dcterms:W3CDTF">2016-12-14T14:15:00Z</dcterms:created>
  <dcterms:modified xsi:type="dcterms:W3CDTF">2018-12-20T13:33:40Z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2052-11.1.0.8013</vt:lpwstr>
  </property>
</Properties>
</file>

<file path=docProps/thumbnail.jpeg>
</file>